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5" r:id="rId8"/>
    <p:sldId id="266" r:id="rId9"/>
    <p:sldId id="270" r:id="rId10"/>
    <p:sldId id="271" r:id="rId11"/>
    <p:sldId id="267" r:id="rId12"/>
    <p:sldId id="268" r:id="rId13"/>
    <p:sldId id="269" r:id="rId14"/>
    <p:sldId id="272" r:id="rId15"/>
    <p:sldId id="273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A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66" autoAdjust="0"/>
  </p:normalViewPr>
  <p:slideViewPr>
    <p:cSldViewPr>
      <p:cViewPr varScale="1">
        <p:scale>
          <a:sx n="107" d="100"/>
          <a:sy n="107" d="100"/>
        </p:scale>
        <p:origin x="-9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480" y="4120595"/>
            <a:ext cx="7772400" cy="859205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8825" y="5036825"/>
            <a:ext cx="6400800" cy="83545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6BA42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rgbClr val="6BA42C"/>
                </a:solidFill>
              </a:defRPr>
            </a:lvl1pPr>
            <a:lvl2pPr>
              <a:defRPr>
                <a:solidFill>
                  <a:srgbClr val="6BA42C"/>
                </a:solidFill>
              </a:defRPr>
            </a:lvl2pPr>
            <a:lvl3pPr>
              <a:defRPr>
                <a:solidFill>
                  <a:srgbClr val="6BA42C"/>
                </a:solidFill>
              </a:defRPr>
            </a:lvl3pPr>
            <a:lvl4pPr>
              <a:defRPr>
                <a:solidFill>
                  <a:srgbClr val="6BA42C"/>
                </a:solidFill>
              </a:defRPr>
            </a:lvl4pPr>
            <a:lvl5pPr>
              <a:defRPr>
                <a:solidFill>
                  <a:srgbClr val="6BA42C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274638"/>
            <a:ext cx="6710784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443836"/>
            <a:ext cx="6710784" cy="4275740"/>
          </a:xfrm>
        </p:spPr>
        <p:txBody>
          <a:bodyPr/>
          <a:lstStyle>
            <a:lvl1pPr>
              <a:defRPr sz="2800">
                <a:solidFill>
                  <a:srgbClr val="6BA42C"/>
                </a:solidFill>
              </a:defRPr>
            </a:lvl1pPr>
            <a:lvl2pPr>
              <a:defRPr>
                <a:solidFill>
                  <a:srgbClr val="6BA42C"/>
                </a:solidFill>
              </a:defRPr>
            </a:lvl2pPr>
            <a:lvl3pPr>
              <a:defRPr>
                <a:solidFill>
                  <a:srgbClr val="6BA42C"/>
                </a:solidFill>
              </a:defRPr>
            </a:lvl3pPr>
            <a:lvl4pPr>
              <a:defRPr>
                <a:solidFill>
                  <a:srgbClr val="6BA42C"/>
                </a:solidFill>
              </a:defRPr>
            </a:lvl4pPr>
            <a:lvl5pPr>
              <a:defRPr>
                <a:solidFill>
                  <a:srgbClr val="6BA42C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383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BA4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73697"/>
            <a:ext cx="4040188" cy="3798583"/>
          </a:xfrm>
        </p:spPr>
        <p:txBody>
          <a:bodyPr/>
          <a:lstStyle>
            <a:lvl1pPr>
              <a:defRPr sz="2400">
                <a:solidFill>
                  <a:srgbClr val="6BA42C"/>
                </a:solidFill>
              </a:defRPr>
            </a:lvl1pPr>
            <a:lvl2pPr>
              <a:defRPr sz="2000">
                <a:solidFill>
                  <a:srgbClr val="6BA42C"/>
                </a:solidFill>
              </a:defRPr>
            </a:lvl2pPr>
            <a:lvl3pPr>
              <a:defRPr sz="1800">
                <a:solidFill>
                  <a:srgbClr val="6BA42C"/>
                </a:solidFill>
              </a:defRPr>
            </a:lvl3pPr>
            <a:lvl4pPr>
              <a:defRPr sz="1600">
                <a:solidFill>
                  <a:srgbClr val="6BA42C"/>
                </a:solidFill>
              </a:defRPr>
            </a:lvl4pPr>
            <a:lvl5pPr>
              <a:defRPr sz="1600">
                <a:solidFill>
                  <a:srgbClr val="6BA42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383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BA4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73697"/>
            <a:ext cx="4041775" cy="3798583"/>
          </a:xfrm>
        </p:spPr>
        <p:txBody>
          <a:bodyPr/>
          <a:lstStyle>
            <a:lvl1pPr>
              <a:defRPr sz="2400">
                <a:solidFill>
                  <a:srgbClr val="6BA42C"/>
                </a:solidFill>
              </a:defRPr>
            </a:lvl1pPr>
            <a:lvl2pPr>
              <a:defRPr sz="2000">
                <a:solidFill>
                  <a:srgbClr val="6BA42C"/>
                </a:solidFill>
              </a:defRPr>
            </a:lvl2pPr>
            <a:lvl3pPr>
              <a:defRPr sz="1800">
                <a:solidFill>
                  <a:srgbClr val="6BA42C"/>
                </a:solidFill>
              </a:defRPr>
            </a:lvl3pPr>
            <a:lvl4pPr>
              <a:defRPr sz="1600">
                <a:solidFill>
                  <a:srgbClr val="6BA42C"/>
                </a:solidFill>
              </a:defRPr>
            </a:lvl4pPr>
            <a:lvl5pPr>
              <a:defRPr sz="1600">
                <a:solidFill>
                  <a:srgbClr val="6BA42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2530" y="4345230"/>
            <a:ext cx="7772400" cy="859205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КОНФЛИКТОЛОГИЯ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4130" y="5414165"/>
            <a:ext cx="6400800" cy="83545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АВТОР: ПЕДАГОГ-ПСИХОЛОГ</a:t>
            </a:r>
          </a:p>
          <a:p>
            <a:r>
              <a:rPr lang="ru-RU" dirty="0" smtClean="0"/>
              <a:t>МБУ ДО «ЦВР» Т.В. ЛАЗАРЕНКО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6949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ЧТО ТАКОЕ КОНФЛИКТ?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9785" y="1138425"/>
            <a:ext cx="7635250" cy="4525963"/>
          </a:xfrm>
        </p:spPr>
        <p:txBody>
          <a:bodyPr>
            <a:normAutofit/>
          </a:bodyPr>
          <a:lstStyle/>
          <a:p>
            <a:r>
              <a:rPr lang="ru-RU" sz="3200" u="sng" dirty="0"/>
              <a:t>Конфликт</a:t>
            </a:r>
            <a:r>
              <a:rPr lang="ru-RU" sz="3200" dirty="0"/>
              <a:t> - это столкновение различных потребностей и точек зрения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Конфликты </a:t>
            </a:r>
            <a:r>
              <a:rPr lang="ru-RU" sz="3200" dirty="0"/>
              <a:t>могут быть скрытыми или явными, но </a:t>
            </a:r>
            <a:r>
              <a:rPr lang="ru-RU" sz="3200" dirty="0" smtClean="0"/>
              <a:t>в </a:t>
            </a:r>
            <a:r>
              <a:rPr lang="ru-RU" sz="3200" dirty="0"/>
              <a:t>основе их всегда лежит противоречие между двумя или более сторонами. </a:t>
            </a: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28720" y="11344"/>
            <a:ext cx="6710784" cy="711082"/>
          </a:xfrm>
        </p:spPr>
        <p:txBody>
          <a:bodyPr/>
          <a:lstStyle/>
          <a:p>
            <a:r>
              <a:rPr lang="ru-RU" dirty="0"/>
              <a:t>Характеристики конфликта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425" y="777510"/>
            <a:ext cx="6710784" cy="188796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sz="3300" dirty="0">
                <a:solidFill>
                  <a:schemeClr val="accent6">
                    <a:lumMod val="75000"/>
                  </a:schemeClr>
                </a:solidFill>
              </a:rPr>
              <a:t>По социальному статусу сторон: </a:t>
            </a:r>
          </a:p>
          <a:p>
            <a:pPr marL="0" indent="0">
              <a:buNone/>
            </a:pPr>
            <a:r>
              <a:rPr lang="ru-RU" u="sng" dirty="0"/>
              <a:t>вертикальный</a:t>
            </a:r>
            <a:r>
              <a:rPr lang="ru-RU" dirty="0"/>
              <a:t> — между субъектами, находящимися в подчинении один другому; </a:t>
            </a:r>
            <a:endParaRPr lang="ru-RU" dirty="0" smtClean="0"/>
          </a:p>
          <a:p>
            <a:pPr marL="0" indent="0">
              <a:buNone/>
            </a:pPr>
            <a:r>
              <a:rPr lang="ru-RU" u="sng" dirty="0" smtClean="0"/>
              <a:t>горизонтальный</a:t>
            </a:r>
            <a:r>
              <a:rPr lang="ru-RU" dirty="0" smtClean="0"/>
              <a:t> </a:t>
            </a:r>
            <a:r>
              <a:rPr lang="ru-RU" dirty="0"/>
              <a:t>— между субъектами, имеющими одинаковый социальный статус. </a:t>
            </a:r>
          </a:p>
          <a:p>
            <a:pPr lvl="0"/>
            <a:endParaRPr lang="en-US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059785" y="2512770"/>
            <a:ext cx="8704185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srgbClr val="F79646">
                    <a:lumMod val="75000"/>
                  </a:srgbClr>
                </a:solidFill>
              </a:rPr>
              <a:t>По количеству участников: </a:t>
            </a:r>
          </a:p>
          <a:p>
            <a:pPr lvl="0">
              <a:spcBef>
                <a:spcPct val="20000"/>
              </a:spcBef>
            </a:pPr>
            <a:r>
              <a:rPr lang="ru-RU" sz="2400" u="sng" dirty="0" err="1">
                <a:solidFill>
                  <a:srgbClr val="6BA42C"/>
                </a:solidFill>
              </a:rPr>
              <a:t>внутриличностный</a:t>
            </a:r>
            <a:r>
              <a:rPr lang="ru-RU" sz="2400" dirty="0">
                <a:solidFill>
                  <a:srgbClr val="6BA42C"/>
                </a:solidFill>
              </a:rPr>
              <a:t> — столкновение противоположных по направленности мотивов, интересов внутри одной личности; </a:t>
            </a:r>
            <a:r>
              <a:rPr lang="ru-RU" sz="2400" u="sng" dirty="0">
                <a:solidFill>
                  <a:srgbClr val="6BA42C"/>
                </a:solidFill>
              </a:rPr>
              <a:t>межличностный</a:t>
            </a:r>
            <a:r>
              <a:rPr lang="ru-RU" sz="2400" dirty="0">
                <a:solidFill>
                  <a:srgbClr val="6BA42C"/>
                </a:solidFill>
              </a:rPr>
              <a:t> — конфликт между двумя личностями; </a:t>
            </a:r>
            <a:r>
              <a:rPr lang="ru-RU" sz="2400" u="sng" dirty="0">
                <a:solidFill>
                  <a:srgbClr val="6BA42C"/>
                </a:solidFill>
              </a:rPr>
              <a:t>внутригрупповой</a:t>
            </a:r>
            <a:r>
              <a:rPr lang="ru-RU" sz="2400" dirty="0">
                <a:solidFill>
                  <a:srgbClr val="6BA42C"/>
                </a:solidFill>
              </a:rPr>
              <a:t> — конфликт между личностью и группой личностей; </a:t>
            </a:r>
            <a:r>
              <a:rPr lang="ru-RU" sz="2400" u="sng" dirty="0">
                <a:solidFill>
                  <a:srgbClr val="6BA42C"/>
                </a:solidFill>
              </a:rPr>
              <a:t>межгрупповой</a:t>
            </a:r>
            <a:r>
              <a:rPr lang="ru-RU" sz="2400" dirty="0">
                <a:solidFill>
                  <a:srgbClr val="6BA42C"/>
                </a:solidFill>
              </a:rPr>
              <a:t> — конфликт между группами личностей.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По результату: </a:t>
            </a:r>
          </a:p>
          <a:p>
            <a:pPr lvl="0">
              <a:spcBef>
                <a:spcPct val="20000"/>
              </a:spcBef>
            </a:pPr>
            <a:r>
              <a:rPr lang="ru-RU" sz="2400" u="sng" dirty="0">
                <a:solidFill>
                  <a:srgbClr val="6BA42C"/>
                </a:solidFill>
              </a:rPr>
              <a:t>конструктивный</a:t>
            </a:r>
            <a:r>
              <a:rPr lang="ru-RU" sz="2400" dirty="0">
                <a:solidFill>
                  <a:srgbClr val="6BA42C"/>
                </a:solidFill>
              </a:rPr>
              <a:t> — выигрывают обе стороны; </a:t>
            </a:r>
            <a:endParaRPr lang="ru-RU" sz="2400" dirty="0" smtClean="0">
              <a:solidFill>
                <a:srgbClr val="6BA42C"/>
              </a:solidFill>
            </a:endParaRPr>
          </a:p>
          <a:p>
            <a:pPr lvl="0">
              <a:spcBef>
                <a:spcPct val="20000"/>
              </a:spcBef>
            </a:pPr>
            <a:r>
              <a:rPr lang="ru-RU" sz="2400" u="sng" dirty="0" smtClean="0">
                <a:solidFill>
                  <a:srgbClr val="6BA42C"/>
                </a:solidFill>
              </a:rPr>
              <a:t>деструктивный</a:t>
            </a:r>
            <a:r>
              <a:rPr lang="ru-RU" sz="2400" dirty="0" smtClean="0">
                <a:solidFill>
                  <a:srgbClr val="6BA42C"/>
                </a:solidFill>
              </a:rPr>
              <a:t> </a:t>
            </a:r>
            <a:r>
              <a:rPr lang="ru-RU" sz="2400" dirty="0">
                <a:solidFill>
                  <a:srgbClr val="6BA42C"/>
                </a:solidFill>
              </a:rPr>
              <a:t>— выигрывает кто-то один.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-30772"/>
            <a:ext cx="8229600" cy="5583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Виды конфликтов в лагере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505897"/>
            <a:ext cx="9144000" cy="503926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u="sng" dirty="0" smtClean="0"/>
              <a:t>1</a:t>
            </a:r>
            <a:r>
              <a:rPr lang="ru-RU" sz="3400" u="sng" dirty="0"/>
              <a:t>. Вожатый – вожатый </a:t>
            </a:r>
            <a:endParaRPr lang="ru-RU" sz="3400" u="sng" dirty="0" smtClean="0"/>
          </a:p>
          <a:p>
            <a:r>
              <a:rPr lang="ru-RU" sz="3100" dirty="0" smtClean="0"/>
              <a:t>Конфликты между вожатыми в лагере касаются и межличностных отношений, и решений по деловым вопросам при организации мероприятия. Поэтому лучше заранее выяснить, с кем придется работать на одном отряде, пообщаться и побольше узнать друг о друге. А все деловые вопросы старайтесь решать заранее до выступления или проведения мероприятия. Возникающие между вами и вашим напарником конфликты, легче и проще выяснить сразу, спокойно, не доводя до взаимных обид, и естественно, не при детях!!! </a:t>
            </a:r>
          </a:p>
          <a:p>
            <a:r>
              <a:rPr lang="ru-RU" sz="3100" dirty="0" smtClean="0"/>
              <a:t>Замотивируйте напарника на взаимодействие. Определите вашу общую с ним цель работы, согласовывайте работу с напарником (составляйте ваш общий план работы на день), укажите важность и положительный эффект вашего с напарником взаимодействия. </a:t>
            </a:r>
          </a:p>
          <a:p>
            <a:r>
              <a:rPr lang="ru-RU" sz="3100" dirty="0" smtClean="0"/>
              <a:t>Никогда нельзя ставить перед собой цель – понравиться детям больше, чем ваш напарник. Дети должны одинаково любить и уважать обоих вожатых.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28720" y="4956050"/>
            <a:ext cx="7177135" cy="151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Если вам не удается договориться вдвоем, прибегните к помощи старшего вожатого.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Есть закон в вожатской работе: если все хорошо в вожатской паре, то все хорошо и в самом отряде! </a:t>
            </a:r>
          </a:p>
        </p:txBody>
      </p:sp>
    </p:spTree>
    <p:extLst>
      <p:ext uri="{BB962C8B-B14F-4D97-AF65-F5344CB8AC3E}">
        <p14:creationId xmlns:p14="http://schemas.microsoft.com/office/powerpoint/2010/main" val="270951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-83215"/>
            <a:ext cx="8229600" cy="5583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Виды конфликтов в лагере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7609"/>
            <a:ext cx="9305855" cy="36649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u="sng" dirty="0"/>
              <a:t>2. Вожатый – администрация, персонал </a:t>
            </a:r>
          </a:p>
          <a:p>
            <a:r>
              <a:rPr lang="ru-RU" sz="2200" dirty="0"/>
              <a:t>В этом отношении, как нельзя, кстати, применимы слова «повезло» или «не повезло». Поэтому, на всякий случай, лучше не иметь проблем с начальством, тщательно заполнять все «бумажки» и заявление, ходить на планерки и т.д. Все-таки вы на работе и у вас есть обязанности. </a:t>
            </a:r>
          </a:p>
          <a:p>
            <a:r>
              <a:rPr lang="ru-RU" sz="2200" dirty="0"/>
              <a:t>До начала сезона на общей планерке выясните требования администрации лагеря и их ожидания от вашей работы. Постарайтесь найти общий язык с персоналом лагеря. Особенно обратите внимание на ваши отношения с завхозом, </a:t>
            </a:r>
            <a:r>
              <a:rPr lang="ru-RU" sz="2200" dirty="0" smtClean="0"/>
              <a:t>зав. столовой, </a:t>
            </a:r>
            <a:r>
              <a:rPr lang="ru-RU" sz="2200" dirty="0"/>
              <a:t>мед. персоналом. Это те люди, хорошие отношения с которыми могут значительно облегчить вашу работу в лагере.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90825" y="3887115"/>
            <a:ext cx="7940660" cy="286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Фишечка в общении с персоналом: если что-то просите, просите для детей, то есть вместо «нужно мне» используйте «нужно детям». </a:t>
            </a:r>
            <a:endParaRPr lang="ru-RU" sz="2200" dirty="0" smtClean="0">
              <a:solidFill>
                <a:srgbClr val="6BA42C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Все конфликтные ситуации с администрацией лагеря и персоналом старайтесь решать не напрямую, а через старшего вожатого!!! Также всегда ставьте старшего вожатого в известность о возникших конфликтных ситуациях с администрацией лагеря или персоналом. </a:t>
            </a:r>
          </a:p>
        </p:txBody>
      </p:sp>
    </p:spTree>
    <p:extLst>
      <p:ext uri="{BB962C8B-B14F-4D97-AF65-F5344CB8AC3E}">
        <p14:creationId xmlns:p14="http://schemas.microsoft.com/office/powerpoint/2010/main" val="368703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-83215"/>
            <a:ext cx="8229600" cy="5583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Виды конфликтов в лагере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7609"/>
            <a:ext cx="9305855" cy="44457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u="sng" dirty="0"/>
              <a:t>3. Вожатый – ребенок </a:t>
            </a:r>
          </a:p>
          <a:p>
            <a:r>
              <a:rPr lang="ru-RU" sz="2400" dirty="0"/>
              <a:t>Именно конфликты между вожатыми и детьми составляют большую часть проблем, которые могут произойти у вас на отряде. Возникают они чаще всего по инициативе детей. Когда ребенок приезжает в лагерь, он рассчитывает на гораздо большую свободу действий, чем дома, и режимные моменты, на которые вы акцентируете внимание в первый же день, воспринимаются им в штыки. Главная задача при разрешении таких конфликтов – выявить причину, пытаться разобраться, почему ребенок отказывается от выполнения требования, и ни в коем случае не заставлять его. </a:t>
            </a:r>
          </a:p>
          <a:p>
            <a:r>
              <a:rPr lang="ru-RU" sz="2400" dirty="0"/>
              <a:t>Поэтому, чтобы понять, почему ребенок поступает так, а не иначе, вам необходимо распознать и понять истинную причину конфликта.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1424" y="4650640"/>
            <a:ext cx="671902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Старайтесь больше времени общаться с детьми, заработайте настоящий авторитет, сделайте так, чтобы дети вас уважали и вам доверяли. Тогда конфликтов типа «вожатый-ребенок» станет гораздо меньше. </a:t>
            </a:r>
          </a:p>
        </p:txBody>
      </p:sp>
    </p:spTree>
    <p:extLst>
      <p:ext uri="{BB962C8B-B14F-4D97-AF65-F5344CB8AC3E}">
        <p14:creationId xmlns:p14="http://schemas.microsoft.com/office/powerpoint/2010/main" val="401475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-83215"/>
            <a:ext cx="8229600" cy="5583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Виды конфликтов в лагере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7609"/>
            <a:ext cx="9305855" cy="50565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600" u="sng" dirty="0"/>
              <a:t>4. Вожатый – родитель </a:t>
            </a:r>
          </a:p>
          <a:p>
            <a:r>
              <a:rPr lang="ru-RU" sz="2400" dirty="0"/>
              <a:t>Во время работы в лагере вы все время будете находиться с детьми. Но иногда этого удовольствия вас будут лишать навещающие детей родители. После таких свиданий родители любят задавать вожатым разные вопросы, по большей части касающиеся бытовой стороны пребывания в лагере. Если это звучит в форме претензий, то без вашей выдержки и понимания будет сложно избежать конфликта. </a:t>
            </a:r>
          </a:p>
          <a:p>
            <a:r>
              <a:rPr lang="ru-RU" sz="2400" dirty="0"/>
              <a:t>При разговоре с родителями необходимо: </a:t>
            </a:r>
          </a:p>
          <a:p>
            <a:pPr lvl="0"/>
            <a:r>
              <a:rPr lang="ru-RU" sz="2400" dirty="0"/>
              <a:t>Обязательно отвечать на вопросы, или, по крайней мере, сказать, к кому можно обратиться за разъяснением </a:t>
            </a:r>
          </a:p>
          <a:p>
            <a:pPr lvl="0"/>
            <a:r>
              <a:rPr lang="ru-RU" sz="2400" dirty="0"/>
              <a:t>Ни в коем случае по-детски не оправдываться </a:t>
            </a:r>
          </a:p>
          <a:p>
            <a:pPr lvl="0"/>
            <a:r>
              <a:rPr lang="ru-RU" sz="2400" dirty="0"/>
              <a:t>Стараться говорить с родителями на равных, ведь вы взрослый человек, а не нашкодивший подросток, и желаете детям только добра </a:t>
            </a:r>
          </a:p>
          <a:p>
            <a:pPr lvl="0"/>
            <a:r>
              <a:rPr lang="ru-RU" sz="2400" dirty="0"/>
              <a:t>По возможности прогуляйтесь с родителями по территории, или сядьте друг напротив друга; это поставит вас в равные условия, и вы сможете спокойно обсудить возникшие проблемы. 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70605" y="5108755"/>
            <a:ext cx="763525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Необходимо объяснить родителям, что в лагере есть режим и дисциплина. Пытаться найти решение проблемы вместе с родителями. Нужно ждать от родителей поддержки и партнерства, но не решение наших проблем и говорит родителям то, что они хотят услышать. </a:t>
            </a:r>
          </a:p>
        </p:txBody>
      </p:sp>
    </p:spTree>
    <p:extLst>
      <p:ext uri="{BB962C8B-B14F-4D97-AF65-F5344CB8AC3E}">
        <p14:creationId xmlns:p14="http://schemas.microsoft.com/office/powerpoint/2010/main" val="108922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-83215"/>
            <a:ext cx="8229600" cy="5583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Виды конфликтов в лагере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9273" y="374900"/>
            <a:ext cx="9305855" cy="44457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u="sng" dirty="0"/>
              <a:t>5. Ребенок – ребенок </a:t>
            </a:r>
          </a:p>
          <a:p>
            <a:r>
              <a:rPr lang="ru-RU" sz="2400" dirty="0"/>
              <a:t>В случаях конфликтах между детьми, вожатый должен выяснить причину конфликта и позицию каждого ребенка. Для попытки разрешения конфликта необходимо поговорить отдельно с каждым ребенком, а потом, если потребуется, поговорить с обоими детьми вместе. </a:t>
            </a:r>
          </a:p>
          <a:p>
            <a:pPr marL="0" indent="0">
              <a:buNone/>
            </a:pPr>
            <a:r>
              <a:rPr lang="ru-RU" sz="2400" dirty="0" smtClean="0"/>
              <a:t>     Возможные </a:t>
            </a:r>
            <a:r>
              <a:rPr lang="ru-RU" sz="2400" dirty="0"/>
              <a:t>варианты решения: </a:t>
            </a:r>
          </a:p>
          <a:p>
            <a:pPr lvl="0"/>
            <a:r>
              <a:rPr lang="ru-RU" sz="2400" dirty="0"/>
              <a:t>Если один ребенок явно более слабый, помогать ему. </a:t>
            </a:r>
          </a:p>
          <a:p>
            <a:pPr lvl="0"/>
            <a:r>
              <a:rPr lang="ru-RU" sz="2400" dirty="0"/>
              <a:t>Если стороны конфликта примерно равны, придерживаться нейтральной позиции </a:t>
            </a:r>
          </a:p>
          <a:p>
            <a:pPr lvl="0"/>
            <a:r>
              <a:rPr lang="ru-RU" sz="2400" dirty="0"/>
              <a:t>Показать уважение двум сторонам </a:t>
            </a:r>
          </a:p>
          <a:p>
            <a:pPr lvl="0"/>
            <a:r>
              <a:rPr lang="ru-RU" sz="2400" dirty="0"/>
              <a:t>Учить разрешать конфликты </a:t>
            </a:r>
          </a:p>
          <a:p>
            <a:pPr lvl="0"/>
            <a:r>
              <a:rPr lang="ru-RU" sz="2400" dirty="0"/>
              <a:t>Смотреть конфликт изнутри </a:t>
            </a:r>
          </a:p>
          <a:p>
            <a:pPr lvl="0"/>
            <a:r>
              <a:rPr lang="ru-RU" sz="2400" dirty="0"/>
              <a:t>Ограничить число участников конфликта (только заинтересованные в конфликте, а свидетель конфликта – не участник) 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25923" y="4827556"/>
            <a:ext cx="7940659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Дать совместную работу под присмотром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Иногда можно разъединить детей, если их влияние друг на друга очень плохое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Быстро решать мелкие ситуации, чтобы не возникли крупные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dirty="0">
                <a:solidFill>
                  <a:srgbClr val="6BA42C"/>
                </a:solidFill>
              </a:rPr>
              <a:t>Перевести энергию в другое русло </a:t>
            </a:r>
          </a:p>
        </p:txBody>
      </p:sp>
    </p:spTree>
    <p:extLst>
      <p:ext uri="{BB962C8B-B14F-4D97-AF65-F5344CB8AC3E}">
        <p14:creationId xmlns:p14="http://schemas.microsoft.com/office/powerpoint/2010/main" val="189095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3" y="0"/>
            <a:ext cx="9144000" cy="558377"/>
          </a:xfrm>
        </p:spPr>
        <p:txBody>
          <a:bodyPr>
            <a:noAutofit/>
          </a:bodyPr>
          <a:lstStyle/>
          <a:p>
            <a:r>
              <a:rPr lang="ru-RU" sz="2800" dirty="0"/>
              <a:t>Этапы решения конфликтов в лагере между детьми.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558377"/>
            <a:ext cx="8847740" cy="3512214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 1</a:t>
            </a:r>
            <a:r>
              <a:rPr lang="ru-RU" sz="2400" dirty="0"/>
              <a:t>. Определить с чего начинается конфликт.</a:t>
            </a:r>
          </a:p>
          <a:p>
            <a:r>
              <a:rPr lang="ru-RU" sz="2400" dirty="0"/>
              <a:t> 2. Стать свидетелем конфликта, чтобы никто об этом не знал. Изучить поведение каждого ребенка.</a:t>
            </a:r>
          </a:p>
          <a:p>
            <a:r>
              <a:rPr lang="ru-RU" sz="2400" dirty="0"/>
              <a:t> 3. Успокоить всех, кто замешан в конфликте.</a:t>
            </a:r>
          </a:p>
          <a:p>
            <a:r>
              <a:rPr lang="ru-RU" sz="2400" dirty="0"/>
              <a:t> 4. Позволить выговориться каждому кто участвовал в конфликте. Чтобы ребенок понял, что его мнение и объяснение важно, нужно попросить каждого рассказать свою точку зрения на случившееся.</a:t>
            </a:r>
          </a:p>
          <a:p>
            <a:r>
              <a:rPr lang="ru-RU" sz="2400" dirty="0"/>
              <a:t> 5. Привлечь детей заглаживанию конфликта.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2490" y="3887115"/>
            <a:ext cx="79315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400" dirty="0">
                <a:solidFill>
                  <a:srgbClr val="6BA42C"/>
                </a:solidFill>
              </a:rPr>
              <a:t>Вожатые занимают очень серьезное и достаточно сложное место в лагере, ведь на них возлагается большая ответственность. О</a:t>
            </a:r>
            <a:r>
              <a:rPr lang="ru-RU" sz="2400" dirty="0" smtClean="0">
                <a:solidFill>
                  <a:srgbClr val="6BA42C"/>
                </a:solidFill>
              </a:rPr>
              <a:t>чень </a:t>
            </a:r>
            <a:r>
              <a:rPr lang="ru-RU" sz="2400" dirty="0">
                <a:solidFill>
                  <a:srgbClr val="6BA42C"/>
                </a:solidFill>
              </a:rPr>
              <a:t>трудно уследить за всеми жителями </a:t>
            </a:r>
            <a:r>
              <a:rPr lang="ru-RU" sz="2400" dirty="0" smtClean="0">
                <a:solidFill>
                  <a:srgbClr val="6BA42C"/>
                </a:solidFill>
              </a:rPr>
              <a:t>отряда, и </a:t>
            </a:r>
            <a:r>
              <a:rPr lang="ru-RU" sz="2400" dirty="0">
                <a:solidFill>
                  <a:srgbClr val="6BA42C"/>
                </a:solidFill>
              </a:rPr>
              <a:t>рано или поздно может произойти спор или </a:t>
            </a:r>
            <a:r>
              <a:rPr lang="ru-RU" sz="2400" dirty="0" smtClean="0">
                <a:solidFill>
                  <a:srgbClr val="6BA42C"/>
                </a:solidFill>
              </a:rPr>
              <a:t>недоразумение </a:t>
            </a:r>
            <a:r>
              <a:rPr lang="ru-RU" sz="2400" dirty="0">
                <a:solidFill>
                  <a:srgbClr val="6BA42C"/>
                </a:solidFill>
              </a:rPr>
              <a:t>между детьми. Конфликт может </a:t>
            </a:r>
            <a:r>
              <a:rPr lang="ru-RU" sz="2400" dirty="0" smtClean="0">
                <a:solidFill>
                  <a:srgbClr val="6BA42C"/>
                </a:solidFill>
              </a:rPr>
              <a:t>возникнуть и </a:t>
            </a:r>
            <a:r>
              <a:rPr lang="ru-RU" sz="2400" dirty="0">
                <a:solidFill>
                  <a:srgbClr val="6BA42C"/>
                </a:solidFill>
              </a:rPr>
              <a:t>между </a:t>
            </a:r>
            <a:r>
              <a:rPr lang="ru-RU" sz="2400" dirty="0" smtClean="0">
                <a:solidFill>
                  <a:srgbClr val="6BA42C"/>
                </a:solidFill>
              </a:rPr>
              <a:t>самыми спокойными детьми. </a:t>
            </a:r>
            <a:r>
              <a:rPr lang="ru-RU" sz="2400" dirty="0">
                <a:solidFill>
                  <a:srgbClr val="6BA42C"/>
                </a:solidFill>
              </a:rPr>
              <a:t>Н</a:t>
            </a:r>
            <a:r>
              <a:rPr lang="ru-RU" sz="2400" dirty="0" smtClean="0">
                <a:solidFill>
                  <a:srgbClr val="6BA42C"/>
                </a:solidFill>
              </a:rPr>
              <a:t>е </a:t>
            </a:r>
            <a:r>
              <a:rPr lang="ru-RU" sz="2400" dirty="0">
                <a:solidFill>
                  <a:srgbClr val="6BA42C"/>
                </a:solidFill>
              </a:rPr>
              <a:t>стоит об этом забывать и самое главное нужно быть к этому готовым.</a:t>
            </a:r>
          </a:p>
        </p:txBody>
      </p:sp>
    </p:spTree>
    <p:extLst>
      <p:ext uri="{BB962C8B-B14F-4D97-AF65-F5344CB8AC3E}">
        <p14:creationId xmlns:p14="http://schemas.microsoft.com/office/powerpoint/2010/main" val="238525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54" y="69490"/>
            <a:ext cx="8567351" cy="558377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Что нужно делать вожатым, чтобы не допустить возникновения конфликтов.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882" y="833014"/>
            <a:ext cx="8567351" cy="595549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r>
              <a:rPr lang="ru-RU" sz="2400" dirty="0"/>
              <a:t> 1. Не общаться с детьми в приказном тоне, в повелительном наклонении. Если допустить говорить с ребенком в таком тоне, он может закрыться, замкнуться в себе и тогда уж точно причина конфликта не будет известна</a:t>
            </a:r>
            <a:r>
              <a:rPr lang="ru-RU" sz="2400" dirty="0" smtClean="0"/>
              <a:t>. Не угрожать, не читать нравоучения, не критиковать, не обвинять, не давать готовых решений, не выспрашивать.</a:t>
            </a:r>
            <a:endParaRPr lang="ru-RU" sz="2400" dirty="0"/>
          </a:p>
          <a:p>
            <a:r>
              <a:rPr lang="ru-RU" sz="2400" dirty="0"/>
              <a:t> 2. Научиться доверять детям</a:t>
            </a:r>
            <a:r>
              <a:rPr lang="ru-RU" sz="2400" dirty="0" smtClean="0"/>
              <a:t>.</a:t>
            </a:r>
            <a:r>
              <a:rPr lang="ru-RU" sz="2400" b="1" dirty="0"/>
              <a:t> </a:t>
            </a:r>
            <a:r>
              <a:rPr lang="ru-RU" sz="2400" dirty="0" smtClean="0"/>
              <a:t>Давать </a:t>
            </a:r>
            <a:r>
              <a:rPr lang="ru-RU" sz="2400" dirty="0"/>
              <a:t>им свободу </a:t>
            </a:r>
            <a:r>
              <a:rPr lang="ru-RU" sz="2400" dirty="0" smtClean="0"/>
              <a:t>выбора. </a:t>
            </a:r>
            <a:r>
              <a:rPr lang="ru-RU" sz="2400" dirty="0"/>
              <a:t>Постоянно им </a:t>
            </a:r>
            <a:r>
              <a:rPr lang="ru-RU" sz="2400" dirty="0" smtClean="0"/>
              <a:t>напоминать </a:t>
            </a:r>
            <a:r>
              <a:rPr lang="ru-RU" sz="2400" dirty="0"/>
              <a:t>о том, что они сами принимают </a:t>
            </a:r>
            <a:r>
              <a:rPr lang="ru-RU" sz="2400" dirty="0" smtClean="0"/>
              <a:t>решения. </a:t>
            </a:r>
            <a:r>
              <a:rPr lang="ru-RU" sz="2400" dirty="0"/>
              <a:t>Только доверяя ребенку, он может открыть душу своему вожатому.</a:t>
            </a:r>
          </a:p>
          <a:p>
            <a:r>
              <a:rPr lang="ru-RU" sz="2400" dirty="0"/>
              <a:t> 3. Необходимо научиться уважать и ценить личность ребенка. Хоть ребенок и мал, но все же он личность и не нужно делать какие-то действия, которые могли бы хоть как-то задеть личность</a:t>
            </a:r>
            <a:r>
              <a:rPr lang="ru-RU" sz="2400" dirty="0" smtClean="0"/>
              <a:t>.</a:t>
            </a:r>
            <a:r>
              <a:rPr lang="ru-RU" sz="2400" dirty="0"/>
              <a:t> Дайте ему выплеснуть эти </a:t>
            </a:r>
            <a:r>
              <a:rPr lang="ru-RU" sz="2400" dirty="0" smtClean="0"/>
              <a:t>чувства.</a:t>
            </a:r>
            <a:endParaRPr lang="ru-RU" sz="2400" dirty="0"/>
          </a:p>
          <a:p>
            <a:r>
              <a:rPr lang="ru-RU" sz="2400" dirty="0" smtClean="0"/>
              <a:t>                      Учитесь </a:t>
            </a:r>
            <a:r>
              <a:rPr lang="ru-RU" sz="2400" dirty="0"/>
              <a:t>быть терпеливым слушателем. </a:t>
            </a:r>
          </a:p>
        </p:txBody>
      </p:sp>
    </p:spTree>
    <p:extLst>
      <p:ext uri="{BB962C8B-B14F-4D97-AF65-F5344CB8AC3E}">
        <p14:creationId xmlns:p14="http://schemas.microsoft.com/office/powerpoint/2010/main" val="63952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0110"/>
            <a:ext cx="9144000" cy="558377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Для правильной оценки сути конфликта, его конструктивного разрешения можно придерживаться следующих рекомендаций: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093" y="1291130"/>
            <a:ext cx="8847740" cy="2595985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Расскажите</a:t>
            </a:r>
            <a:r>
              <a:rPr lang="ru-RU" sz="2400" dirty="0"/>
              <a:t>, что вы чувствуете в этой ситуации. Немало конфликтов между людьми усложняется наличием невысказанных мыслей и чувств. Пользуйтесь при этом «Я – высказываниями» : «Я обиделся», «Я испугался». </a:t>
            </a:r>
          </a:p>
          <a:p>
            <a:pPr lvl="0"/>
            <a:r>
              <a:rPr lang="ru-RU" sz="2400" dirty="0"/>
              <a:t>Старайтесь выслушать противоположную сторону (хотя это сложно). Слушайте внимательно, не перебивайте, не спорьте.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1425" y="3734410"/>
            <a:ext cx="6108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400" dirty="0">
                <a:solidFill>
                  <a:srgbClr val="6BA42C"/>
                </a:solidFill>
              </a:rPr>
              <a:t>Очень полезно разобраться в сокровенных мыслях – в предположениях, опасениях, догадках относительно чувств и мыслей другого человека. Воздержитесь от комментариев, завершая разговор. </a:t>
            </a:r>
          </a:p>
        </p:txBody>
      </p:sp>
    </p:spTree>
    <p:extLst>
      <p:ext uri="{BB962C8B-B14F-4D97-AF65-F5344CB8AC3E}">
        <p14:creationId xmlns:p14="http://schemas.microsoft.com/office/powerpoint/2010/main" val="322454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490"/>
            <a:ext cx="9144000" cy="558377"/>
          </a:xfrm>
        </p:spPr>
        <p:txBody>
          <a:bodyPr>
            <a:noAutofit/>
          </a:bodyPr>
          <a:lstStyle/>
          <a:p>
            <a:r>
              <a:rPr lang="ru-RU" sz="2800" dirty="0"/>
              <a:t>Принципы, приведенные </a:t>
            </a:r>
            <a:r>
              <a:rPr lang="ru-RU" sz="2800" dirty="0" smtClean="0"/>
              <a:t>ниже</a:t>
            </a:r>
            <a:r>
              <a:rPr lang="ru-RU" sz="2800" dirty="0"/>
              <a:t>, не являются советом «как быть хорошим», а скорее как быть эффективным.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4294"/>
            <a:ext cx="9144000" cy="4131756"/>
          </a:xfrm>
        </p:spPr>
        <p:txBody>
          <a:bodyPr>
            <a:normAutofit fontScale="92500"/>
          </a:bodyPr>
          <a:lstStyle/>
          <a:p>
            <a:pPr lvl="0"/>
            <a:r>
              <a:rPr lang="ru-RU" sz="2400" b="1" dirty="0"/>
              <a:t>Умение уравновешивать эмоции и разум. </a:t>
            </a:r>
            <a:r>
              <a:rPr lang="ru-RU" sz="2400" dirty="0"/>
              <a:t>Даже если они действуют эмоционально, приводите свои эмоции и разум в равновесие. </a:t>
            </a:r>
          </a:p>
          <a:p>
            <a:pPr lvl="0"/>
            <a:r>
              <a:rPr lang="ru-RU" sz="2400" b="1" dirty="0"/>
              <a:t>Умение понимать. </a:t>
            </a:r>
            <a:r>
              <a:rPr lang="ru-RU" sz="2400" dirty="0"/>
              <a:t>Даже если они не понимают нас, старайтесь понять их. </a:t>
            </a:r>
          </a:p>
          <a:p>
            <a:pPr lvl="0"/>
            <a:r>
              <a:rPr lang="ru-RU" sz="2400" b="1" dirty="0"/>
              <a:t>Умение общаться.</a:t>
            </a:r>
            <a:r>
              <a:rPr lang="ru-RU" sz="2400" dirty="0"/>
              <a:t> Даже если они не слушают вас, советуйтесь с ними, прежде, чем принять решение, которое их касается. </a:t>
            </a:r>
          </a:p>
          <a:p>
            <a:pPr lvl="0"/>
            <a:r>
              <a:rPr lang="ru-RU" sz="2400" b="1" dirty="0"/>
              <a:t>Умение быть надежным. </a:t>
            </a:r>
            <a:r>
              <a:rPr lang="ru-RU" sz="2400" dirty="0"/>
              <a:t>Даже если они пытаются обмануть нас, не обманывайте их, но и не доверяйте им. Будьте надежными. </a:t>
            </a:r>
          </a:p>
          <a:p>
            <a:pPr lvl="0"/>
            <a:r>
              <a:rPr lang="ru-RU" sz="2400" b="1" dirty="0"/>
              <a:t>Умение убеждать без принуждения. </a:t>
            </a:r>
            <a:r>
              <a:rPr lang="ru-RU" sz="2400" dirty="0"/>
              <a:t>Даже если они стараются принудить вас, не уступайте давлению, но и не пытайтесь принудить их. Будьте открыты к убеждению и пытайтесь убедить их.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19570" y="4803345"/>
            <a:ext cx="702443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b="1" dirty="0">
                <a:solidFill>
                  <a:srgbClr val="6BA42C"/>
                </a:solidFill>
              </a:rPr>
              <a:t>Умение признавать достоинство другого. </a:t>
            </a:r>
            <a:r>
              <a:rPr lang="ru-RU" sz="2200" dirty="0">
                <a:solidFill>
                  <a:srgbClr val="6BA42C"/>
                </a:solidFill>
              </a:rPr>
              <a:t>Даже если они отвергают нас и наши интересы, как нестоящие их внимания и заботы, признавайте то, что они достойны вашего внимания и будьте готовы учиться у них. </a:t>
            </a:r>
          </a:p>
        </p:txBody>
      </p:sp>
    </p:spTree>
    <p:extLst>
      <p:ext uri="{BB962C8B-B14F-4D97-AF65-F5344CB8AC3E}">
        <p14:creationId xmlns:p14="http://schemas.microsoft.com/office/powerpoint/2010/main" val="311225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0"/>
            <a:ext cx="9144000" cy="558377"/>
          </a:xfrm>
        </p:spPr>
        <p:txBody>
          <a:bodyPr>
            <a:noAutofit/>
          </a:bodyPr>
          <a:lstStyle/>
          <a:p>
            <a:r>
              <a:rPr lang="ru-RU" sz="2800" dirty="0" smtClean="0"/>
              <a:t>Получайте радость </a:t>
            </a:r>
            <a:r>
              <a:rPr lang="ru-RU" sz="2800" dirty="0"/>
              <a:t>от общения с детьми </a:t>
            </a:r>
            <a:r>
              <a:rPr lang="ru-RU" sz="2800" dirty="0" smtClean="0"/>
              <a:t>!</a:t>
            </a:r>
            <a:endParaRPr lang="ru-R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195" y="558377"/>
            <a:ext cx="9144000" cy="480236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400" dirty="0"/>
              <a:t>Научитесь получать удовольствие от игр с детьми. Дела у взрослых будут всегда, но если вы играете с детьми, не поглядывайте каждую минуту на часы. </a:t>
            </a:r>
          </a:p>
          <a:p>
            <a:pPr lvl="0"/>
            <a:r>
              <a:rPr lang="ru-RU" sz="2400" dirty="0"/>
              <a:t>Меньше переживайте из-за мелочей, и чаще расслабляйтесь. Беспорядок в комнатах, потерянная игрушка — если из-за этого слишком расстраиваться, мы взрослые лишаем себя счастья, которое дарят нам дети. </a:t>
            </a:r>
          </a:p>
          <a:p>
            <a:pPr lvl="0"/>
            <a:r>
              <a:rPr lang="ru-RU" sz="2400" dirty="0"/>
              <a:t>Хвалите себя за правильные действия и не придирайтесь к своим ошибкам. Любые пробелы в отношениях с детьми можно заполнить любовью, которая позволяет исправить все ошибки. Занимаясь воспитанием, делайте все, что от вас зависит. Учитесь на собственных ошибках, и цените свою работу, такую важную и значимую. </a:t>
            </a:r>
          </a:p>
          <a:p>
            <a:pPr lvl="0"/>
            <a:r>
              <a:rPr lang="ru-RU" sz="2400" dirty="0"/>
              <a:t>Прислушивайтесь к голосу своего сердца, а не к чужим навязчивым советам. Читайте книги, соответствующие вашему представлению о правильном воспитании, общайтесь с родителями, разделяющими ваши взгляды. </a:t>
            </a:r>
          </a:p>
          <a:p>
            <a:pPr lvl="0"/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1060" y="5036550"/>
            <a:ext cx="717713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6BA42C"/>
                </a:solidFill>
              </a:rPr>
              <a:t>Посмотрите на мир глазами ребенка. Оценивая детское поведение как искреннее и непосредственное, </a:t>
            </a:r>
            <a:r>
              <a:rPr lang="ru-RU" sz="2200" dirty="0" smtClean="0">
                <a:solidFill>
                  <a:srgbClr val="6BA42C"/>
                </a:solidFill>
              </a:rPr>
              <a:t>вам </a:t>
            </a:r>
            <a:r>
              <a:rPr lang="ru-RU" sz="2200" dirty="0">
                <a:solidFill>
                  <a:srgbClr val="6BA42C"/>
                </a:solidFill>
              </a:rPr>
              <a:t>будет легче выбрать правильную тактику. Дети есть дети, им еще многое предстоит узнать о жизни.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14409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0"/>
            <a:ext cx="9144000" cy="558377"/>
          </a:xfrm>
        </p:spPr>
        <p:txBody>
          <a:bodyPr>
            <a:noAutofit/>
          </a:bodyPr>
          <a:lstStyle/>
          <a:p>
            <a:r>
              <a:rPr lang="ru-RU" sz="3200" dirty="0"/>
              <a:t>Факторы бесконфликтного общения: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527605"/>
            <a:ext cx="8551480" cy="1801688"/>
          </a:xfrm>
        </p:spPr>
        <p:txBody>
          <a:bodyPr numCol="2">
            <a:noAutofit/>
          </a:bodyPr>
          <a:lstStyle/>
          <a:p>
            <a:pPr lvl="0"/>
            <a:r>
              <a:rPr lang="ru-RU" dirty="0"/>
              <a:t>Улыбка; </a:t>
            </a:r>
          </a:p>
          <a:p>
            <a:pPr lvl="0"/>
            <a:r>
              <a:rPr lang="ru-RU" dirty="0"/>
              <a:t>Доброжелательный тон; </a:t>
            </a:r>
          </a:p>
          <a:p>
            <a:pPr lvl="0"/>
            <a:r>
              <a:rPr lang="ru-RU" dirty="0"/>
              <a:t>Вежливость; </a:t>
            </a:r>
          </a:p>
          <a:p>
            <a:pPr lvl="0"/>
            <a:r>
              <a:rPr lang="ru-RU" dirty="0"/>
              <a:t>Нейтральность речи; </a:t>
            </a:r>
          </a:p>
          <a:p>
            <a:pPr lvl="0"/>
            <a:r>
              <a:rPr lang="ru-RU" dirty="0"/>
              <a:t>Приветливость; </a:t>
            </a:r>
          </a:p>
          <a:p>
            <a:pPr lvl="0"/>
            <a:r>
              <a:rPr lang="ru-RU" dirty="0"/>
              <a:t>Заинтересованность; </a:t>
            </a:r>
          </a:p>
          <a:p>
            <a:pPr lvl="0"/>
            <a:r>
              <a:rPr lang="ru-RU" dirty="0"/>
              <a:t>Непринужденность жестов. </a:t>
            </a:r>
          </a:p>
        </p:txBody>
      </p:sp>
      <p:sp>
        <p:nvSpPr>
          <p:cNvPr id="5" name="Заголовок 8"/>
          <p:cNvSpPr txBox="1">
            <a:spLocks/>
          </p:cNvSpPr>
          <p:nvPr/>
        </p:nvSpPr>
        <p:spPr>
          <a:xfrm>
            <a:off x="914400" y="358170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Конфликт легче предупредить, чем погасить!!!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200" dirty="0" smtClean="0"/>
              <a:t>Помните об этом, и от вашей работы останутся только самые радостные и светлые воспоминания.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2727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files4.adme.ru/files/news/part_94/940960/16747160-R3L8T8D-650-1Z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360" y="4039820"/>
            <a:ext cx="4358790" cy="2748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files2.adme.ru/files/news/part_97/979060/18230160-R3L8T8D-650-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519" y="680310"/>
            <a:ext cx="3970330" cy="2595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://files5.adme.ru/files/news/part_101/1011010/423560-R3L8T8D-650-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70" y="69490"/>
            <a:ext cx="4344558" cy="2622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://files2.adme.ru/files/news/part_101/1011010/423860-R3L8T8D-650-1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95" y="2665799"/>
            <a:ext cx="4123035" cy="2443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1165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9815" y="2512770"/>
            <a:ext cx="8704185" cy="1143000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latin typeface="Comic Sans MS" panose="030F0702030302020204" pitchFamily="66" charset="0"/>
              </a:rPr>
              <a:t>СПАСИБО </a:t>
            </a:r>
            <a:br>
              <a:rPr lang="ru-RU" sz="6600" b="1" dirty="0" smtClean="0">
                <a:latin typeface="Comic Sans MS" panose="030F0702030302020204" pitchFamily="66" charset="0"/>
              </a:rPr>
            </a:br>
            <a:r>
              <a:rPr lang="ru-RU" sz="6600" b="1" dirty="0" smtClean="0">
                <a:latin typeface="Comic Sans MS" panose="030F0702030302020204" pitchFamily="66" charset="0"/>
              </a:rPr>
              <a:t>ЗА ВНИМАНИЕ!</a:t>
            </a:r>
            <a:endParaRPr lang="ru-RU" sz="66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02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3643</TotalTime>
  <Words>1742</Words>
  <Application>Microsoft Office PowerPoint</Application>
  <PresentationFormat>Экран (4:3)</PresentationFormat>
  <Paragraphs>95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КОНФЛИКТОЛОГИЯ</vt:lpstr>
      <vt:lpstr>ЧТО ТАКОЕ КОНФЛИКТ?</vt:lpstr>
      <vt:lpstr>Характеристики конфликта </vt:lpstr>
      <vt:lpstr>Виды конфликтов в лагере</vt:lpstr>
      <vt:lpstr>Виды конфликтов в лагере</vt:lpstr>
      <vt:lpstr>Виды конфликтов в лагере</vt:lpstr>
      <vt:lpstr>Виды конфликтов в лагере</vt:lpstr>
      <vt:lpstr>Виды конфликтов в лагере</vt:lpstr>
      <vt:lpstr>Этапы решения конфликтов в лагере между детьми.</vt:lpstr>
      <vt:lpstr>Что нужно делать вожатым, чтобы не допустить возникновения конфликтов.</vt:lpstr>
      <vt:lpstr>Для правильной оценки сути конфликта, его конструктивного разрешения можно придерживаться следующих рекомендаций: </vt:lpstr>
      <vt:lpstr>Принципы, приведенные ниже, не являются советом «как быть хорошим», а скорее как быть эффективным.</vt:lpstr>
      <vt:lpstr>Получайте радость от общения с детьми !</vt:lpstr>
      <vt:lpstr>Факторы бесконфликтного общения: </vt:lpstr>
      <vt:lpstr>Презентация PowerPoint</vt:lpstr>
      <vt:lpstr>СПАСИБО 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ТАТЬЯНА</dc:creator>
  <cp:lastModifiedBy>1</cp:lastModifiedBy>
  <cp:revision>43</cp:revision>
  <dcterms:created xsi:type="dcterms:W3CDTF">2013-08-21T19:17:07Z</dcterms:created>
  <dcterms:modified xsi:type="dcterms:W3CDTF">2016-05-05T10:55:49Z</dcterms:modified>
</cp:coreProperties>
</file>