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8" r:id="rId12"/>
    <p:sldId id="269" r:id="rId13"/>
    <p:sldId id="267" r:id="rId14"/>
    <p:sldId id="270" r:id="rId15"/>
    <p:sldId id="271" r:id="rId16"/>
    <p:sldId id="272" r:id="rId17"/>
    <p:sldId id="26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C49006-DE7B-4938-800C-5253058F080D}" type="datetimeFigureOut">
              <a:rPr lang="ru-RU"/>
              <a:pPr>
                <a:defRPr/>
              </a:pPr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610084-B931-46D1-859E-4E6905C1D3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94035-69DC-4F43-81EC-744AFB0DCF5E}" type="datetimeFigureOut">
              <a:rPr lang="ru-RU"/>
              <a:pPr>
                <a:defRPr/>
              </a:pPr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05BFD9-0257-49F0-BD27-DA2F6D07F6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9A74FD-BDA6-42EB-BFF3-B6A5D6DEEB7E}" type="datetimeFigureOut">
              <a:rPr lang="ru-RU"/>
              <a:pPr>
                <a:defRPr/>
              </a:pPr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E70A8-FF56-4247-97BD-76555BB072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BC6BC-9D09-4D96-B5C9-E38A8406461A}" type="datetimeFigureOut">
              <a:rPr lang="ru-RU"/>
              <a:pPr>
                <a:defRPr/>
              </a:pPr>
              <a:t>16.03.2017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BF20C8-355E-4E18-9D1A-89F2B18DAB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03692F-8F6F-4435-AD3A-1F20037310F6}" type="datetimeFigureOut">
              <a:rPr lang="ru-RU"/>
              <a:pPr>
                <a:defRPr/>
              </a:pPr>
              <a:t>16.03.2017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6D735-26D0-46D8-BF68-153FDC6E53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A6F9D0-743D-4AE1-ADCB-496D107614E3}" type="datetimeFigureOut">
              <a:rPr lang="ru-RU"/>
              <a:pPr>
                <a:defRPr/>
              </a:pPr>
              <a:t>16.03.2017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EA242D-FA4E-46DD-B1EB-6FC7724F71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CDC0E-D80A-4110-884B-4C143129F131}" type="datetimeFigureOut">
              <a:rPr lang="ru-RU"/>
              <a:pPr>
                <a:defRPr/>
              </a:pPr>
              <a:t>16.03.2017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486B73-D395-4CB8-8FB3-65FB6657F6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D9AEEF-D512-4653-9545-03DE7D41AD75}" type="datetimeFigureOut">
              <a:rPr lang="ru-RU"/>
              <a:pPr>
                <a:defRPr/>
              </a:pPr>
              <a:t>16.03.2017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A3CA2C-2ECF-4CA8-85B9-8C3F3DEF26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2E30FF-CC27-4B79-B7D5-F197E8A45DA7}" type="datetimeFigureOut">
              <a:rPr lang="ru-RU"/>
              <a:pPr>
                <a:defRPr/>
              </a:pPr>
              <a:t>16.03.2017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AFA7CF-FD27-4CB9-ACE0-57C91A0A06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DB3428-0950-4263-91EE-D56693BDF9A3}" type="datetimeFigureOut">
              <a:rPr lang="ru-RU"/>
              <a:pPr>
                <a:defRPr/>
              </a:pPr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31EB5D-FCDD-4136-8299-E62D49E80A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D5C289-36A9-4D14-9690-46BACE3452D3}" type="datetimeFigureOut">
              <a:rPr lang="ru-RU"/>
              <a:pPr>
                <a:defRPr/>
              </a:pPr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27B76-AD6F-4F65-B5AE-ABAD579C28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B4B70B9-2CCC-474F-93EF-60C96C4F7D91}" type="datetimeFigureOut">
              <a:rPr lang="ru-RU"/>
              <a:pPr>
                <a:defRPr/>
              </a:pPr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95552F9-DA0F-4A25-AF7A-231A310D73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ria.ru/spravka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statesymbol.ru/sovietsymbol/" TargetMode="External"/><Relationship Id="rId4" Type="http://schemas.openxmlformats.org/officeDocument/2006/relationships/hyperlink" Target="http://festival.1september.ru/author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476250"/>
            <a:ext cx="8604250" cy="908050"/>
          </a:xfrm>
        </p:spPr>
        <p:txBody>
          <a:bodyPr/>
          <a:lstStyle/>
          <a:p>
            <a:pPr eaLnBrk="1" hangingPunct="1">
              <a:defRPr/>
            </a:pP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</a:rPr>
              <a:t>Всесоюзной пионерской организации – 95 лет!</a:t>
            </a:r>
          </a:p>
        </p:txBody>
      </p:sp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4211638" y="2997200"/>
            <a:ext cx="46037" cy="78422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dirty="0"/>
              <a:t>     </a:t>
            </a:r>
          </a:p>
          <a:p>
            <a:pPr>
              <a:spcBef>
                <a:spcPct val="50000"/>
              </a:spcBef>
              <a:defRPr/>
            </a:pPr>
            <a:r>
              <a:rPr lang="ru-RU" dirty="0"/>
              <a:t> </a:t>
            </a:r>
          </a:p>
        </p:txBody>
      </p:sp>
      <p:pic>
        <p:nvPicPr>
          <p:cNvPr id="2053" name="Picture 5" descr="http://pica4u.ru/uploads/posts/2008-05/pica4u.ru_121121861606_pioneer-albu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1785926"/>
            <a:ext cx="6507163" cy="4321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2" name="Прямоугольник 4"/>
          <p:cNvSpPr>
            <a:spLocks noChangeArrowheads="1"/>
          </p:cNvSpPr>
          <p:nvPr/>
        </p:nvSpPr>
        <p:spPr bwMode="auto">
          <a:xfrm>
            <a:off x="1763712" y="6149975"/>
            <a:ext cx="73802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3"/>
          <p:cNvSpPr>
            <a:spLocks noGrp="1"/>
          </p:cNvSpPr>
          <p:nvPr>
            <p:ph type="title"/>
          </p:nvPr>
        </p:nvSpPr>
        <p:spPr>
          <a:xfrm>
            <a:off x="0" y="-387350"/>
            <a:ext cx="9467850" cy="1935163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FF0000"/>
                </a:solidFill>
                <a:latin typeface="Arial Black" pitchFamily="34" charset="0"/>
              </a:rPr>
              <a:t>19 мая 1922 год</a:t>
            </a:r>
          </a:p>
        </p:txBody>
      </p:sp>
      <p:sp>
        <p:nvSpPr>
          <p:cNvPr id="3075" name="Содержимое 4"/>
          <p:cNvSpPr>
            <a:spLocks noGrp="1"/>
          </p:cNvSpPr>
          <p:nvPr>
            <p:ph sz="half" idx="1"/>
          </p:nvPr>
        </p:nvSpPr>
        <p:spPr>
          <a:xfrm>
            <a:off x="250825" y="2565400"/>
            <a:ext cx="4038600" cy="3413125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ru-RU" smtClean="0"/>
              <a:t>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2-я Всероссийская конференция комсомола приняла решение о повсеместном создании пионерских отрядов</a:t>
            </a:r>
          </a:p>
        </p:txBody>
      </p:sp>
      <p:sp>
        <p:nvSpPr>
          <p:cNvPr id="3076" name="Содержимое 5"/>
          <p:cNvSpPr>
            <a:spLocks noGrp="1"/>
          </p:cNvSpPr>
          <p:nvPr>
            <p:ph sz="half" idx="2"/>
          </p:nvPr>
        </p:nvSpPr>
        <p:spPr>
          <a:xfrm>
            <a:off x="4997450" y="1600200"/>
            <a:ext cx="4038600" cy="4525963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endParaRPr lang="ru-RU" smtClean="0"/>
          </a:p>
          <a:p>
            <a:pPr marL="0" indent="0" eaLnBrk="1" hangingPunct="1">
              <a:buFont typeface="Arial" charset="0"/>
              <a:buNone/>
            </a:pPr>
            <a:endParaRPr lang="ru-RU" smtClean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64163" y="1700213"/>
            <a:ext cx="3452812" cy="417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FF0000"/>
                </a:solidFill>
              </a:rPr>
              <a:t>21</a:t>
            </a:r>
            <a:r>
              <a:rPr lang="ru-RU" smtClean="0">
                <a:solidFill>
                  <a:srgbClr val="FF0000"/>
                </a:solidFill>
              </a:rPr>
              <a:t> </a:t>
            </a:r>
            <a:r>
              <a:rPr lang="ru-RU" smtClean="0">
                <a:solidFill>
                  <a:srgbClr val="FF0000"/>
                </a:solidFill>
                <a:latin typeface="Arial Black" pitchFamily="34" charset="0"/>
              </a:rPr>
              <a:t>января</a:t>
            </a:r>
            <a:r>
              <a:rPr lang="ru-RU" smtClean="0">
                <a:solidFill>
                  <a:srgbClr val="FF0000"/>
                </a:solidFill>
              </a:rPr>
              <a:t> </a:t>
            </a:r>
            <a:r>
              <a:rPr lang="ru-RU" b="1" smtClean="0">
                <a:solidFill>
                  <a:srgbClr val="FF0000"/>
                </a:solidFill>
              </a:rPr>
              <a:t>1924 год</a:t>
            </a:r>
          </a:p>
        </p:txBody>
      </p:sp>
      <p:sp>
        <p:nvSpPr>
          <p:cNvPr id="4099" name="Содержимое 2"/>
          <p:cNvSpPr>
            <a:spLocks noGrp="1"/>
          </p:cNvSpPr>
          <p:nvPr>
            <p:ph sz="half" idx="4294967295"/>
          </p:nvPr>
        </p:nvSpPr>
        <p:spPr>
          <a:xfrm>
            <a:off x="5105400" y="2708275"/>
            <a:ext cx="4038600" cy="2986088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Решением ЦК комсомола пионерской организации было присвоено имя 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В. И. Ленина</a:t>
            </a:r>
            <a:r>
              <a:rPr lang="ru-RU" sz="2000" smtClean="0"/>
              <a:t>. </a:t>
            </a:r>
            <a:endParaRPr lang="ru-RU" sz="2000" i="1" smtClean="0"/>
          </a:p>
          <a:p>
            <a:pPr marL="0" indent="0" eaLnBrk="1" hangingPunct="1">
              <a:buFont typeface="Arial" charset="0"/>
              <a:buNone/>
            </a:pPr>
            <a:endParaRPr lang="ru-RU" sz="2000" smtClean="0"/>
          </a:p>
        </p:txBody>
      </p:sp>
      <p:pic>
        <p:nvPicPr>
          <p:cNvPr id="4100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1700213"/>
            <a:ext cx="3106737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3"/>
          <p:cNvSpPr>
            <a:spLocks noGrp="1"/>
          </p:cNvSpPr>
          <p:nvPr>
            <p:ph type="title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FF0000"/>
                </a:solidFill>
                <a:latin typeface="Arial Black" pitchFamily="34" charset="0"/>
              </a:rPr>
              <a:t>Март 1926 год</a:t>
            </a:r>
          </a:p>
        </p:txBody>
      </p:sp>
      <p:sp>
        <p:nvSpPr>
          <p:cNvPr id="5123" name="Содержимое 4"/>
          <p:cNvSpPr>
            <a:spLocks noGrp="1"/>
          </p:cNvSpPr>
          <p:nvPr>
            <p:ph sz="half" idx="1"/>
          </p:nvPr>
        </p:nvSpPr>
        <p:spPr>
          <a:xfrm>
            <a:off x="250825" y="2565400"/>
            <a:ext cx="4038600" cy="3413125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 Пионерская организация стала именоваться - Всесоюзная пионерская организация им. В.И.Ленина</a:t>
            </a:r>
            <a:r>
              <a:rPr lang="ru-RU" smtClean="0"/>
              <a:t>. </a:t>
            </a:r>
            <a:br>
              <a:rPr lang="ru-RU" smtClean="0"/>
            </a:b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4" name="Содержимое 5"/>
          <p:cNvSpPr>
            <a:spLocks noGrp="1"/>
          </p:cNvSpPr>
          <p:nvPr>
            <p:ph sz="half" idx="2"/>
          </p:nvPr>
        </p:nvSpPr>
        <p:spPr>
          <a:xfrm>
            <a:off x="4997450" y="1600200"/>
            <a:ext cx="4038600" cy="4525963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endParaRPr lang="ru-RU" smtClean="0"/>
          </a:p>
          <a:p>
            <a:pPr marL="0" indent="0" eaLnBrk="1" hangingPunct="1">
              <a:buFont typeface="Arial" charset="0"/>
              <a:buNone/>
            </a:pPr>
            <a:endParaRPr lang="ru-RU" smtClean="0"/>
          </a:p>
        </p:txBody>
      </p:sp>
      <p:pic>
        <p:nvPicPr>
          <p:cNvPr id="512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95925" y="2205038"/>
            <a:ext cx="3241675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3"/>
          <p:cNvSpPr>
            <a:spLocks noGrp="1"/>
          </p:cNvSpPr>
          <p:nvPr>
            <p:ph type="title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FF0000"/>
                </a:solidFill>
                <a:latin typeface="Arial Black" pitchFamily="34" charset="0"/>
              </a:rPr>
              <a:t>Конец 1930-х годов</a:t>
            </a:r>
          </a:p>
        </p:txBody>
      </p:sp>
      <p:sp>
        <p:nvSpPr>
          <p:cNvPr id="6147" name="Содержимое 4"/>
          <p:cNvSpPr>
            <a:spLocks noGrp="1"/>
          </p:cNvSpPr>
          <p:nvPr>
            <p:ph sz="half" idx="1"/>
          </p:nvPr>
        </p:nvSpPr>
        <p:spPr>
          <a:xfrm>
            <a:off x="4859338" y="1628775"/>
            <a:ext cx="4111625" cy="489585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ru-RU" smtClean="0"/>
              <a:t> 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Завершилась перестройка Всесоюзной пионерской организации по школьному принципу: класс - отряд, школа - пионерская дружина. В пионерских коллективах развернулась военно-оборонная работа; создавались кружки юных стрелков, санитаров, связистов, проводились военно-спортивные игры.</a:t>
            </a:r>
            <a:r>
              <a:rPr lang="ru-RU" sz="2400" smtClean="0"/>
              <a:t> </a:t>
            </a:r>
            <a:r>
              <a:rPr lang="ru-RU" smtClean="0"/>
              <a:t/>
            </a:r>
            <a:br>
              <a:rPr lang="ru-RU" smtClean="0"/>
            </a:b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8" name="Содержимое 5"/>
          <p:cNvSpPr>
            <a:spLocks noGrp="1"/>
          </p:cNvSpPr>
          <p:nvPr>
            <p:ph sz="half" idx="2"/>
          </p:nvPr>
        </p:nvSpPr>
        <p:spPr>
          <a:xfrm>
            <a:off x="4997450" y="1600200"/>
            <a:ext cx="4038600" cy="4525963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endParaRPr lang="ru-RU" smtClean="0"/>
          </a:p>
          <a:p>
            <a:pPr marL="0" indent="0" eaLnBrk="1" hangingPunct="1">
              <a:buFont typeface="Arial" charset="0"/>
              <a:buNone/>
            </a:pPr>
            <a:endParaRPr lang="ru-RU" smtClean="0"/>
          </a:p>
        </p:txBody>
      </p:sp>
      <p:pic>
        <p:nvPicPr>
          <p:cNvPr id="30722" name="Picture 2" descr="http://im2-tub-ru.yandex.net/i?id=173778831-60-7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3525" y="1368425"/>
            <a:ext cx="2519363" cy="1873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6150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0" y="3532188"/>
            <a:ext cx="2138363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3"/>
          <p:cNvSpPr>
            <a:spLocks noGrp="1"/>
          </p:cNvSpPr>
          <p:nvPr>
            <p:ph type="title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FF0000"/>
                </a:solidFill>
                <a:latin typeface="Arial Black" pitchFamily="34" charset="0"/>
              </a:rPr>
              <a:t>1941-1945 годы</a:t>
            </a:r>
          </a:p>
        </p:txBody>
      </p:sp>
      <p:sp>
        <p:nvSpPr>
          <p:cNvPr id="7171" name="Содержимое 4"/>
          <p:cNvSpPr>
            <a:spLocks noGrp="1"/>
          </p:cNvSpPr>
          <p:nvPr>
            <p:ph sz="half" idx="1"/>
          </p:nvPr>
        </p:nvSpPr>
        <p:spPr>
          <a:xfrm>
            <a:off x="250825" y="1773238"/>
            <a:ext cx="4038600" cy="420528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   </a:t>
            </a:r>
            <a:br>
              <a:rPr lang="ru-RU" smtClean="0">
                <a:latin typeface="Times New Roman" pitchFamily="18" charset="0"/>
                <a:cs typeface="Times New Roman" pitchFamily="18" charset="0"/>
              </a:rPr>
            </a:br>
            <a:r>
              <a:rPr lang="ru-RU" smtClean="0">
                <a:latin typeface="Times New Roman" pitchFamily="18" charset="0"/>
                <a:cs typeface="Times New Roman" pitchFamily="18" charset="0"/>
              </a:rPr>
              <a:t> По всей стране развернулось массовое тимуровское движение, возникновение которого связано с именем писателя Аркадия Гайдара и его повестью "Тимур и его команда". </a:t>
            </a:r>
          </a:p>
        </p:txBody>
      </p:sp>
      <p:sp>
        <p:nvSpPr>
          <p:cNvPr id="7172" name="Содержимое 5"/>
          <p:cNvSpPr>
            <a:spLocks noGrp="1"/>
          </p:cNvSpPr>
          <p:nvPr>
            <p:ph sz="half" idx="2"/>
          </p:nvPr>
        </p:nvSpPr>
        <p:spPr>
          <a:xfrm>
            <a:off x="4997450" y="1600200"/>
            <a:ext cx="4038600" cy="4525963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endParaRPr lang="ru-RU" smtClean="0"/>
          </a:p>
          <a:p>
            <a:pPr marL="0" indent="0" eaLnBrk="1" hangingPunct="1">
              <a:buFont typeface="Arial" charset="0"/>
              <a:buNone/>
            </a:pPr>
            <a:endParaRPr lang="ru-RU" smtClean="0"/>
          </a:p>
        </p:txBody>
      </p:sp>
      <p:pic>
        <p:nvPicPr>
          <p:cNvPr id="717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3" y="2492375"/>
            <a:ext cx="3408362" cy="2557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3"/>
          <p:cNvSpPr>
            <a:spLocks noGrp="1"/>
          </p:cNvSpPr>
          <p:nvPr>
            <p:ph type="title"/>
          </p:nvPr>
        </p:nvSpPr>
        <p:spPr>
          <a:xfrm>
            <a:off x="468313" y="-100013"/>
            <a:ext cx="8229600" cy="1647826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FF0000"/>
                </a:solidFill>
                <a:latin typeface="Arial Black" pitchFamily="34" charset="0"/>
              </a:rPr>
              <a:t>Символика пионерской организации</a:t>
            </a:r>
          </a:p>
        </p:txBody>
      </p:sp>
      <p:sp>
        <p:nvSpPr>
          <p:cNvPr id="8195" name="Содержимое 4"/>
          <p:cNvSpPr>
            <a:spLocks noGrp="1"/>
          </p:cNvSpPr>
          <p:nvPr>
            <p:ph sz="half" idx="1"/>
          </p:nvPr>
        </p:nvSpPr>
        <p:spPr>
          <a:xfrm>
            <a:off x="250825" y="2565400"/>
            <a:ext cx="4038600" cy="3413125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mtClean="0"/>
              <a:t> </a:t>
            </a:r>
            <a:br>
              <a:rPr lang="ru-RU" smtClean="0"/>
            </a:b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6" name="Содержимое 5"/>
          <p:cNvSpPr>
            <a:spLocks noGrp="1"/>
          </p:cNvSpPr>
          <p:nvPr>
            <p:ph sz="half" idx="2"/>
          </p:nvPr>
        </p:nvSpPr>
        <p:spPr>
          <a:xfrm>
            <a:off x="4997450" y="1600200"/>
            <a:ext cx="4038600" cy="4525963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endParaRPr lang="ru-RU" smtClean="0"/>
          </a:p>
          <a:p>
            <a:pPr marL="0" indent="0" eaLnBrk="1" hangingPunct="1">
              <a:buFont typeface="Arial" charset="0"/>
              <a:buNone/>
            </a:pPr>
            <a:endParaRPr lang="ru-RU" smtClean="0"/>
          </a:p>
        </p:txBody>
      </p:sp>
      <p:pic>
        <p:nvPicPr>
          <p:cNvPr id="34818" name="Picture 2" descr="http://im3-tub-ru.yandex.net/i?id=112282085-25-7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94288" y="2154238"/>
            <a:ext cx="3822700" cy="2881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8198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2205038"/>
            <a:ext cx="3527425" cy="283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3"/>
          <p:cNvSpPr>
            <a:spLocks noGrp="1"/>
          </p:cNvSpPr>
          <p:nvPr>
            <p:ph type="title"/>
          </p:nvPr>
        </p:nvSpPr>
        <p:spPr>
          <a:xfrm>
            <a:off x="539750" y="-531813"/>
            <a:ext cx="8229600" cy="2376488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FF0000"/>
                </a:solidFill>
                <a:latin typeface="Arial Black" pitchFamily="34" charset="0"/>
              </a:rPr>
              <a:t>Пионерский галстук</a:t>
            </a:r>
          </a:p>
        </p:txBody>
      </p:sp>
      <p:sp>
        <p:nvSpPr>
          <p:cNvPr id="9219" name="Содержимое 4"/>
          <p:cNvSpPr>
            <a:spLocks noGrp="1"/>
          </p:cNvSpPr>
          <p:nvPr>
            <p:ph sz="half" idx="1"/>
          </p:nvPr>
        </p:nvSpPr>
        <p:spPr>
          <a:xfrm>
            <a:off x="323850" y="2636838"/>
            <a:ext cx="4038600" cy="3413125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mtClean="0"/>
              <a:t> </a:t>
            </a:r>
            <a:br>
              <a:rPr lang="ru-RU" smtClean="0"/>
            </a:b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20" name="Содержимое 5"/>
          <p:cNvSpPr>
            <a:spLocks noGrp="1"/>
          </p:cNvSpPr>
          <p:nvPr>
            <p:ph sz="half" idx="2"/>
          </p:nvPr>
        </p:nvSpPr>
        <p:spPr>
          <a:xfrm>
            <a:off x="5076825" y="1773238"/>
            <a:ext cx="3865563" cy="4668837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Был символом принадлежности к пионерской организации, частица знамени пионерской организации. Три конца галстука символизировали нерушимую связь трех поколений: коммунистов, комсомольцев, и пионеров</a:t>
            </a:r>
            <a:r>
              <a:rPr lang="ru-RU" sz="2400" smtClean="0"/>
              <a:t>. </a:t>
            </a:r>
          </a:p>
        </p:txBody>
      </p:sp>
      <p:pic>
        <p:nvPicPr>
          <p:cNvPr id="922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2127250"/>
            <a:ext cx="3563938" cy="296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3"/>
          <p:cNvSpPr>
            <a:spLocks noGrp="1"/>
          </p:cNvSpPr>
          <p:nvPr>
            <p:ph type="title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FF0000"/>
                </a:solidFill>
                <a:latin typeface="Arial Black" pitchFamily="34" charset="0"/>
              </a:rPr>
              <a:t>Пионерский значок</a:t>
            </a:r>
          </a:p>
        </p:txBody>
      </p:sp>
      <p:sp>
        <p:nvSpPr>
          <p:cNvPr id="10243" name="Содержимое 4"/>
          <p:cNvSpPr>
            <a:spLocks noGrp="1"/>
          </p:cNvSpPr>
          <p:nvPr>
            <p:ph sz="half" idx="1"/>
          </p:nvPr>
        </p:nvSpPr>
        <p:spPr>
          <a:xfrm>
            <a:off x="250825" y="1720850"/>
            <a:ext cx="4105275" cy="5113338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Был описан в Положении о детских коммунистических группах имени Спартака (старое название пионеров).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 28 августа 1923 года: на красном развевающемся флаге изображены серп и молот, горящий костер, девиз "Будь готов!".</a:t>
            </a:r>
            <a:br>
              <a:rPr lang="ru-RU" sz="24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Значок изменялся ещё 6 раз. Окончательный  вариант был принят в 1962 году.</a:t>
            </a:r>
          </a:p>
        </p:txBody>
      </p:sp>
      <p:sp>
        <p:nvSpPr>
          <p:cNvPr id="10244" name="Содержимое 5"/>
          <p:cNvSpPr>
            <a:spLocks noGrp="1"/>
          </p:cNvSpPr>
          <p:nvPr>
            <p:ph sz="half" idx="2"/>
          </p:nvPr>
        </p:nvSpPr>
        <p:spPr>
          <a:xfrm>
            <a:off x="4997450" y="1600200"/>
            <a:ext cx="4038600" cy="4525963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endParaRPr lang="ru-RU" smtClean="0"/>
          </a:p>
          <a:p>
            <a:pPr marL="0" indent="0" eaLnBrk="1" hangingPunct="1">
              <a:buFont typeface="Arial" charset="0"/>
              <a:buNone/>
            </a:pPr>
            <a:endParaRPr lang="ru-RU" smtClean="0"/>
          </a:p>
        </p:txBody>
      </p:sp>
      <p:pic>
        <p:nvPicPr>
          <p:cNvPr id="1024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24525" y="2349500"/>
            <a:ext cx="2468563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3"/>
          <p:cNvSpPr>
            <a:spLocks noGrp="1"/>
          </p:cNvSpPr>
          <p:nvPr>
            <p:ph type="title"/>
          </p:nvPr>
        </p:nvSpPr>
        <p:spPr>
          <a:xfrm>
            <a:off x="539750" y="188913"/>
            <a:ext cx="8229600" cy="1143000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FF0000"/>
                </a:solidFill>
                <a:latin typeface="Arial Black" pitchFamily="34" charset="0"/>
              </a:rPr>
              <a:t>Пионерский салют</a:t>
            </a:r>
          </a:p>
        </p:txBody>
      </p:sp>
      <p:sp>
        <p:nvSpPr>
          <p:cNvPr id="11267" name="Содержимое 4"/>
          <p:cNvSpPr>
            <a:spLocks noGrp="1"/>
          </p:cNvSpPr>
          <p:nvPr>
            <p:ph sz="half" idx="1"/>
          </p:nvPr>
        </p:nvSpPr>
        <p:spPr>
          <a:xfrm>
            <a:off x="250825" y="2565400"/>
            <a:ext cx="4038600" cy="3413125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mtClean="0"/>
              <a:t> </a:t>
            </a:r>
            <a:br>
              <a:rPr lang="ru-RU" smtClean="0"/>
            </a:b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8" name="Содержимое 5"/>
          <p:cNvSpPr>
            <a:spLocks noGrp="1"/>
          </p:cNvSpPr>
          <p:nvPr>
            <p:ph sz="half" idx="2"/>
          </p:nvPr>
        </p:nvSpPr>
        <p:spPr>
          <a:xfrm>
            <a:off x="5040313" y="1293813"/>
            <a:ext cx="3995737" cy="4525962"/>
          </a:xfrm>
        </p:spPr>
        <p:txBody>
          <a:bodyPr/>
          <a:lstStyle/>
          <a:p>
            <a:pPr marL="0" indent="0" algn="just" eaLnBrk="1" hangingPunct="1">
              <a:buFont typeface="Arial" charset="0"/>
              <a:buNone/>
            </a:pPr>
            <a:r>
              <a:rPr lang="ru-RU" smtClean="0"/>
              <a:t/>
            </a:r>
            <a:br>
              <a:rPr lang="ru-RU" smtClean="0"/>
            </a:b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Это приветствие пионеров. Поднятая чуть выше головы рука демонстрировала, что пионер ставит общественные интересы выше личных. Его отдавали у памятников В. И. Ленину, обелисков павшим героям, при сдаче рапорта, при ответе на девиз, при смене караула у знамени, на линейке.</a:t>
            </a: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pic>
        <p:nvPicPr>
          <p:cNvPr id="1126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2260600"/>
            <a:ext cx="3600450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3"/>
          <p:cNvSpPr>
            <a:spLocks noGrp="1"/>
          </p:cNvSpPr>
          <p:nvPr>
            <p:ph type="title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FF0000"/>
                </a:solidFill>
                <a:latin typeface="Arial Black" pitchFamily="34" charset="0"/>
              </a:rPr>
              <a:t>Пионерский горн</a:t>
            </a:r>
          </a:p>
        </p:txBody>
      </p:sp>
      <p:sp>
        <p:nvSpPr>
          <p:cNvPr id="12291" name="Содержимое 4"/>
          <p:cNvSpPr>
            <a:spLocks noGrp="1"/>
          </p:cNvSpPr>
          <p:nvPr>
            <p:ph sz="half" idx="1"/>
          </p:nvPr>
        </p:nvSpPr>
        <p:spPr>
          <a:xfrm>
            <a:off x="250825" y="2565400"/>
            <a:ext cx="4038600" cy="3413125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mtClean="0"/>
              <a:t> </a:t>
            </a:r>
            <a:br>
              <a:rPr lang="ru-RU" smtClean="0"/>
            </a:b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2" name="Содержимое 5"/>
          <p:cNvSpPr>
            <a:spLocks noGrp="1"/>
          </p:cNvSpPr>
          <p:nvPr>
            <p:ph sz="half" idx="2"/>
          </p:nvPr>
        </p:nvSpPr>
        <p:spPr>
          <a:xfrm>
            <a:off x="4997450" y="1600200"/>
            <a:ext cx="4038600" cy="4525963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Он созывал пионеров сигналами: «Слушайте все», «Сбор», «На знамя», «Походный марш», «На линейку», «Тревога» и некоторые другие. Горнист отряда - это было ответственное пионерское поручение, он должен был уметь выполнять строевые приемы с горном и подавать сигналы.</a:t>
            </a:r>
          </a:p>
        </p:txBody>
      </p:sp>
      <p:pic>
        <p:nvPicPr>
          <p:cNvPr id="1229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6313" y="2276475"/>
            <a:ext cx="1800225" cy="270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3"/>
          <p:cNvSpPr>
            <a:spLocks noGrp="1"/>
          </p:cNvSpPr>
          <p:nvPr>
            <p:ph type="title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FF0000"/>
                </a:solidFill>
                <a:latin typeface="Arial Black" pitchFamily="34" charset="0"/>
              </a:rPr>
              <a:t>Барабан</a:t>
            </a:r>
          </a:p>
        </p:txBody>
      </p:sp>
      <p:sp>
        <p:nvSpPr>
          <p:cNvPr id="13315" name="Содержимое 4"/>
          <p:cNvSpPr>
            <a:spLocks noGrp="1"/>
          </p:cNvSpPr>
          <p:nvPr>
            <p:ph sz="half" idx="1"/>
          </p:nvPr>
        </p:nvSpPr>
        <p:spPr>
          <a:xfrm>
            <a:off x="323850" y="1557338"/>
            <a:ext cx="4038600" cy="3413125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Он сопровождал строй во время походов, шествий, парадов. Барабанщик отряда (его, как и горниста, избирал сбор или совет отряда) должен был уметь выполнять строевые приемы, исполнять «Марш», «Дробь».</a:t>
            </a:r>
          </a:p>
        </p:txBody>
      </p:sp>
      <p:sp>
        <p:nvSpPr>
          <p:cNvPr id="13316" name="Содержимое 5"/>
          <p:cNvSpPr>
            <a:spLocks noGrp="1"/>
          </p:cNvSpPr>
          <p:nvPr>
            <p:ph sz="half" idx="2"/>
          </p:nvPr>
        </p:nvSpPr>
        <p:spPr>
          <a:xfrm>
            <a:off x="4997450" y="1600200"/>
            <a:ext cx="4038600" cy="4525963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endParaRPr lang="ru-RU" smtClean="0"/>
          </a:p>
          <a:p>
            <a:pPr marL="0" indent="0" eaLnBrk="1" hangingPunct="1">
              <a:buFont typeface="Arial" charset="0"/>
              <a:buNone/>
            </a:pPr>
            <a:endParaRPr lang="ru-RU" smtClean="0"/>
          </a:p>
        </p:txBody>
      </p:sp>
      <p:pic>
        <p:nvPicPr>
          <p:cNvPr id="1331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1773238"/>
            <a:ext cx="2449513" cy="407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3"/>
          <p:cNvSpPr>
            <a:spLocks noGrp="1"/>
          </p:cNvSpPr>
          <p:nvPr>
            <p:ph type="title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FF0000"/>
                </a:solidFill>
                <a:latin typeface="Arial Black" pitchFamily="34" charset="0"/>
              </a:rPr>
              <a:t>Пионерское знамя</a:t>
            </a:r>
          </a:p>
        </p:txBody>
      </p:sp>
      <p:sp>
        <p:nvSpPr>
          <p:cNvPr id="14339" name="Содержимое 4"/>
          <p:cNvSpPr>
            <a:spLocks noGrp="1"/>
          </p:cNvSpPr>
          <p:nvPr>
            <p:ph sz="half" idx="1"/>
          </p:nvPr>
        </p:nvSpPr>
        <p:spPr>
          <a:xfrm>
            <a:off x="250825" y="1268413"/>
            <a:ext cx="4038600" cy="5400675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Это красное полотнище, на котором  были изображены пионерский значок и девиз «К борьбе за дело Коммунистичес-кой партии Советского Союза будь готов!». К главному знамени Всесоюзной пионерской организации были приколоты два Ордена Ленина</a:t>
            </a:r>
            <a:r>
              <a:rPr lang="ru-RU" smtClean="0"/>
              <a:t>. </a:t>
            </a: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0" name="Содержимое 5"/>
          <p:cNvSpPr>
            <a:spLocks noGrp="1"/>
          </p:cNvSpPr>
          <p:nvPr>
            <p:ph sz="half" idx="2"/>
          </p:nvPr>
        </p:nvSpPr>
        <p:spPr>
          <a:xfrm>
            <a:off x="4997450" y="1600200"/>
            <a:ext cx="4038600" cy="4525963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endParaRPr lang="ru-RU" smtClean="0"/>
          </a:p>
          <a:p>
            <a:pPr marL="0" indent="0" eaLnBrk="1" hangingPunct="1">
              <a:buFont typeface="Arial" charset="0"/>
              <a:buNone/>
            </a:pPr>
            <a:endParaRPr lang="ru-RU" smtClean="0"/>
          </a:p>
        </p:txBody>
      </p:sp>
      <p:pic>
        <p:nvPicPr>
          <p:cNvPr id="1434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0063" y="1916113"/>
            <a:ext cx="2928937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3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547813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FF0000"/>
                </a:solidFill>
                <a:latin typeface="Arial Black" pitchFamily="34" charset="0"/>
              </a:rPr>
              <a:t>Девиз пионерской организации</a:t>
            </a:r>
          </a:p>
        </p:txBody>
      </p:sp>
      <p:sp>
        <p:nvSpPr>
          <p:cNvPr id="15363" name="Содержимое 4"/>
          <p:cNvSpPr>
            <a:spLocks noGrp="1"/>
          </p:cNvSpPr>
          <p:nvPr>
            <p:ph sz="half" idx="1"/>
          </p:nvPr>
        </p:nvSpPr>
        <p:spPr>
          <a:xfrm>
            <a:off x="5105400" y="1901825"/>
            <a:ext cx="4038600" cy="391795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1921 год –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              «Будь готов!»</a:t>
            </a:r>
          </a:p>
          <a:p>
            <a:pPr marL="0" indent="0" eaLnBrk="1" hangingPunct="1">
              <a:buFont typeface="Arial" charset="0"/>
              <a:buNone/>
            </a:pPr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1980-е годы –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  «За Родину, добро и справедливость!»</a:t>
            </a:r>
          </a:p>
          <a:p>
            <a:pPr marL="0" indent="0" eaLnBrk="1" hangingPunct="1">
              <a:buFont typeface="Arial" charset="0"/>
              <a:buNone/>
            </a:pP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4" name="Содержимое 5"/>
          <p:cNvSpPr>
            <a:spLocks noGrp="1"/>
          </p:cNvSpPr>
          <p:nvPr>
            <p:ph sz="half" idx="2"/>
          </p:nvPr>
        </p:nvSpPr>
        <p:spPr>
          <a:xfrm>
            <a:off x="5105400" y="2571750"/>
            <a:ext cx="4038600" cy="3203575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endParaRPr lang="ru-RU" smtClean="0"/>
          </a:p>
          <a:p>
            <a:pPr marL="0" indent="0" eaLnBrk="1" hangingPunct="1">
              <a:buFont typeface="Arial" charset="0"/>
              <a:buNone/>
            </a:pPr>
            <a:endParaRPr lang="ru-RU" smtClean="0"/>
          </a:p>
        </p:txBody>
      </p:sp>
      <p:pic>
        <p:nvPicPr>
          <p:cNvPr id="1536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6100" y="1325563"/>
            <a:ext cx="1836738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63713" y="4076700"/>
            <a:ext cx="1831975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3"/>
          <p:cNvSpPr>
            <a:spLocks noGrp="1"/>
          </p:cNvSpPr>
          <p:nvPr>
            <p:ph type="title"/>
          </p:nvPr>
        </p:nvSpPr>
        <p:spPr>
          <a:xfrm>
            <a:off x="468313" y="-100013"/>
            <a:ext cx="8229600" cy="1647826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FF0000"/>
                </a:solidFill>
                <a:latin typeface="Arial Black" pitchFamily="34" charset="0"/>
              </a:rPr>
              <a:t>Клятва пионеров</a:t>
            </a:r>
          </a:p>
        </p:txBody>
      </p:sp>
      <p:sp>
        <p:nvSpPr>
          <p:cNvPr id="16387" name="Содержимое 4"/>
          <p:cNvSpPr>
            <a:spLocks noGrp="1"/>
          </p:cNvSpPr>
          <p:nvPr>
            <p:ph sz="half" idx="1"/>
          </p:nvPr>
        </p:nvSpPr>
        <p:spPr>
          <a:xfrm>
            <a:off x="107950" y="1341438"/>
            <a:ext cx="4038600" cy="3411537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«Я, И.Ф., вступая в ряды Всесоюзной Пионерской организации, перед лицом своих товарищей, торжественно клянусь: горячо любить свою Родину; жить, учиться и бороться как завещал великий Ленин, как учит Коммунистическая партия; всегда выполнять законы пионеров Советского Союза».</a:t>
            </a:r>
            <a:br>
              <a:rPr lang="ru-RU" sz="24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«Будь готов!» </a:t>
            </a:r>
            <a:br>
              <a:rPr lang="ru-RU" sz="24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«Всегда готов!»</a:t>
            </a:r>
            <a:r>
              <a:rPr lang="ru-RU" smtClean="0"/>
              <a:t/>
            </a:r>
            <a:br>
              <a:rPr lang="ru-RU" smtClean="0"/>
            </a:b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8" name="Содержимое 5"/>
          <p:cNvSpPr>
            <a:spLocks noGrp="1"/>
          </p:cNvSpPr>
          <p:nvPr>
            <p:ph sz="half" idx="2"/>
          </p:nvPr>
        </p:nvSpPr>
        <p:spPr>
          <a:xfrm>
            <a:off x="4997450" y="1600200"/>
            <a:ext cx="4038600" cy="4525963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endParaRPr lang="ru-RU" smtClean="0"/>
          </a:p>
          <a:p>
            <a:pPr marL="0" indent="0" eaLnBrk="1" hangingPunct="1">
              <a:buFont typeface="Arial" charset="0"/>
              <a:buNone/>
            </a:pPr>
            <a:endParaRPr lang="ru-RU" smtClean="0"/>
          </a:p>
        </p:txBody>
      </p:sp>
      <p:pic>
        <p:nvPicPr>
          <p:cNvPr id="1638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84888" y="4186238"/>
            <a:ext cx="2779712" cy="222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57763" y="1760538"/>
            <a:ext cx="2252662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3"/>
          <p:cNvSpPr>
            <a:spLocks noGrp="1"/>
          </p:cNvSpPr>
          <p:nvPr>
            <p:ph type="title"/>
          </p:nvPr>
        </p:nvSpPr>
        <p:spPr>
          <a:xfrm>
            <a:off x="468313" y="-100013"/>
            <a:ext cx="8229600" cy="1647826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FF0000"/>
                </a:solidFill>
                <a:latin typeface="Arial Black" pitchFamily="34" charset="0"/>
              </a:rPr>
              <a:t>Законы пионеров</a:t>
            </a:r>
          </a:p>
        </p:txBody>
      </p:sp>
      <p:sp>
        <p:nvSpPr>
          <p:cNvPr id="17411" name="Содержимое 4"/>
          <p:cNvSpPr>
            <a:spLocks noGrp="1"/>
          </p:cNvSpPr>
          <p:nvPr>
            <p:ph sz="half" idx="1"/>
          </p:nvPr>
        </p:nvSpPr>
        <p:spPr>
          <a:xfrm>
            <a:off x="250825" y="1052513"/>
            <a:ext cx="4038600" cy="4926012"/>
          </a:xfrm>
        </p:spPr>
        <p:txBody>
          <a:bodyPr/>
          <a:lstStyle/>
          <a:p>
            <a:pPr marL="0" indent="0" algn="just" eaLnBrk="1" hangingPunct="1">
              <a:buFont typeface="Arial" charset="0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Пионер предан Родине, партии, коммунизму.</a:t>
            </a:r>
            <a:br>
              <a:rPr lang="ru-RU" smtClean="0">
                <a:latin typeface="Times New Roman" pitchFamily="18" charset="0"/>
                <a:cs typeface="Times New Roman" pitchFamily="18" charset="0"/>
              </a:rPr>
            </a:br>
            <a:r>
              <a:rPr lang="ru-RU" smtClean="0">
                <a:latin typeface="Times New Roman" pitchFamily="18" charset="0"/>
                <a:cs typeface="Times New Roman" pitchFamily="18" charset="0"/>
              </a:rPr>
              <a:t>Пионер готовится стать комсомольцем.</a:t>
            </a:r>
            <a:br>
              <a:rPr lang="ru-RU" smtClean="0">
                <a:latin typeface="Times New Roman" pitchFamily="18" charset="0"/>
                <a:cs typeface="Times New Roman" pitchFamily="18" charset="0"/>
              </a:rPr>
            </a:br>
            <a:r>
              <a:rPr lang="ru-RU" smtClean="0">
                <a:latin typeface="Times New Roman" pitchFamily="18" charset="0"/>
                <a:cs typeface="Times New Roman" pitchFamily="18" charset="0"/>
              </a:rPr>
              <a:t>Пионер равняется на героев борьбы и труда.</a:t>
            </a:r>
            <a:br>
              <a:rPr lang="ru-RU" smtClean="0">
                <a:latin typeface="Times New Roman" pitchFamily="18" charset="0"/>
                <a:cs typeface="Times New Roman" pitchFamily="18" charset="0"/>
              </a:rPr>
            </a:br>
            <a:r>
              <a:rPr lang="ru-RU" smtClean="0">
                <a:latin typeface="Times New Roman" pitchFamily="18" charset="0"/>
                <a:cs typeface="Times New Roman" pitchFamily="18" charset="0"/>
              </a:rPr>
              <a:t>Пионер чтит память погибших борцов и готовится стать защитником Отечества</a:t>
            </a:r>
            <a:r>
              <a:rPr lang="ru-RU" smtClean="0"/>
              <a:t>. </a:t>
            </a: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2" name="Содержимое 5"/>
          <p:cNvSpPr>
            <a:spLocks noGrp="1"/>
          </p:cNvSpPr>
          <p:nvPr>
            <p:ph sz="half" idx="2"/>
          </p:nvPr>
        </p:nvSpPr>
        <p:spPr>
          <a:xfrm>
            <a:off x="4932363" y="1268413"/>
            <a:ext cx="4038600" cy="4525962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endParaRPr lang="ru-RU" smtClean="0"/>
          </a:p>
          <a:p>
            <a:pPr marL="0" indent="0" eaLnBrk="1" hangingPunct="1">
              <a:buFont typeface="Arial" charset="0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Пионер лучший в учебе, труде и спорте.</a:t>
            </a:r>
            <a:br>
              <a:rPr lang="ru-RU" smtClean="0">
                <a:latin typeface="Times New Roman" pitchFamily="18" charset="0"/>
                <a:cs typeface="Times New Roman" pitchFamily="18" charset="0"/>
              </a:rPr>
            </a:br>
            <a:r>
              <a:rPr lang="ru-RU" smtClean="0">
                <a:latin typeface="Times New Roman" pitchFamily="18" charset="0"/>
                <a:cs typeface="Times New Roman" pitchFamily="18" charset="0"/>
              </a:rPr>
              <a:t>Пионер  - честный и верный товарищ, всегда смело стоящий за правду. </a:t>
            </a:r>
            <a:br>
              <a:rPr lang="ru-RU" smtClean="0">
                <a:latin typeface="Times New Roman" pitchFamily="18" charset="0"/>
                <a:cs typeface="Times New Roman" pitchFamily="18" charset="0"/>
              </a:rPr>
            </a:br>
            <a:r>
              <a:rPr lang="ru-RU" smtClean="0">
                <a:latin typeface="Times New Roman" pitchFamily="18" charset="0"/>
                <a:cs typeface="Times New Roman" pitchFamily="18" charset="0"/>
              </a:rPr>
              <a:t>Пионер  - товарищ и вожатый октябрят.</a:t>
            </a:r>
            <a:br>
              <a:rPr lang="ru-RU" smtClean="0">
                <a:latin typeface="Times New Roman" pitchFamily="18" charset="0"/>
                <a:cs typeface="Times New Roman" pitchFamily="18" charset="0"/>
              </a:rPr>
            </a:br>
            <a:r>
              <a:rPr lang="ru-RU" smtClean="0">
                <a:latin typeface="Times New Roman" pitchFamily="18" charset="0"/>
                <a:cs typeface="Times New Roman" pitchFamily="18" charset="0"/>
              </a:rPr>
              <a:t>Пионер  - друг пионерам и детям трудящихся всех стран.</a:t>
            </a:r>
          </a:p>
          <a:p>
            <a:pPr marL="0" indent="0" eaLnBrk="1" hangingPunct="1">
              <a:buFont typeface="Arial" charset="0"/>
              <a:buNone/>
            </a:pP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3"/>
          <p:cNvSpPr>
            <a:spLocks noGrp="1"/>
          </p:cNvSpPr>
          <p:nvPr>
            <p:ph type="title"/>
          </p:nvPr>
        </p:nvSpPr>
        <p:spPr>
          <a:xfrm>
            <a:off x="468313" y="-242888"/>
            <a:ext cx="8229600" cy="1790701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FF0000"/>
                </a:solidFill>
                <a:latin typeface="Arial Black" pitchFamily="34" charset="0"/>
              </a:rPr>
              <a:t>Пионеры-герои</a:t>
            </a:r>
          </a:p>
        </p:txBody>
      </p:sp>
      <p:sp>
        <p:nvSpPr>
          <p:cNvPr id="18435" name="Содержимое 4"/>
          <p:cNvSpPr>
            <a:spLocks noGrp="1"/>
          </p:cNvSpPr>
          <p:nvPr>
            <p:ph sz="half" idx="1"/>
          </p:nvPr>
        </p:nvSpPr>
        <p:spPr>
          <a:xfrm>
            <a:off x="250825" y="2565400"/>
            <a:ext cx="4038600" cy="3413125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mtClean="0"/>
              <a:t> </a:t>
            </a:r>
            <a:br>
              <a:rPr lang="ru-RU" smtClean="0"/>
            </a:b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6" name="Содержимое 5"/>
          <p:cNvSpPr>
            <a:spLocks noGrp="1"/>
          </p:cNvSpPr>
          <p:nvPr>
            <p:ph sz="half" idx="2"/>
          </p:nvPr>
        </p:nvSpPr>
        <p:spPr>
          <a:xfrm>
            <a:off x="4729163" y="620713"/>
            <a:ext cx="4392612" cy="5218112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ru-RU" smtClean="0"/>
              <a:t> 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Юные пионеры помогали семьям фронтовиков, собирали лекарственные травы, металло-лом, средства на танковые колонны, дежурили в госпита-лях, работали на уборке урожая. За мужество и героизм, прояв-ленные в борьбе с немецко-фашистскими захватчиками, пионеры: Лёня Голиков, Марат Казей, Валя Котик, Зина Портнова удостоены звания Героя Советского Союза, тысячи пионеров награждены орденами и медалями.</a:t>
            </a:r>
            <a:r>
              <a:rPr lang="ru-RU" sz="2400" smtClean="0"/>
              <a:t/>
            </a:r>
            <a:br>
              <a:rPr lang="ru-RU" sz="2400" smtClean="0"/>
            </a:br>
            <a:endParaRPr lang="ru-RU" sz="2400" smtClean="0"/>
          </a:p>
        </p:txBody>
      </p:sp>
      <p:pic>
        <p:nvPicPr>
          <p:cNvPr id="1843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5113" y="1341438"/>
            <a:ext cx="1752600" cy="161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Lenya_Golikov_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90763" y="4183063"/>
            <a:ext cx="1647825" cy="2085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8" name="Picture 6" descr="22_01_0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90763" y="1557338"/>
            <a:ext cx="1728787" cy="2082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18440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7513" y="3429000"/>
            <a:ext cx="1600200" cy="208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3"/>
          <p:cNvSpPr>
            <a:spLocks noGrp="1"/>
          </p:cNvSpPr>
          <p:nvPr>
            <p:ph type="title"/>
          </p:nvPr>
        </p:nvSpPr>
        <p:spPr>
          <a:xfrm>
            <a:off x="468313" y="-242888"/>
            <a:ext cx="8229600" cy="1790701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FF0000"/>
                </a:solidFill>
                <a:latin typeface="Arial Black" pitchFamily="34" charset="0"/>
              </a:rPr>
              <a:t>Октябрь 1990 год</a:t>
            </a:r>
          </a:p>
        </p:txBody>
      </p:sp>
      <p:sp>
        <p:nvSpPr>
          <p:cNvPr id="19459" name="Содержимое 4"/>
          <p:cNvSpPr>
            <a:spLocks noGrp="1"/>
          </p:cNvSpPr>
          <p:nvPr>
            <p:ph sz="half" idx="1"/>
          </p:nvPr>
        </p:nvSpPr>
        <p:spPr>
          <a:xfrm>
            <a:off x="5003800" y="1341438"/>
            <a:ext cx="4038600" cy="4779962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Преемник пионерской организации -  «Союз пионерских организаций - Федерация детских союзов» - международный добровольный независимый союз, объединяющий детские общественные организации, ассоциации и другие общественные объединения, образованные с участием детей и в их интересах.</a:t>
            </a:r>
          </a:p>
        </p:txBody>
      </p:sp>
      <p:sp>
        <p:nvSpPr>
          <p:cNvPr id="19460" name="Содержимое 5"/>
          <p:cNvSpPr>
            <a:spLocks noGrp="1"/>
          </p:cNvSpPr>
          <p:nvPr>
            <p:ph sz="half" idx="2"/>
          </p:nvPr>
        </p:nvSpPr>
        <p:spPr>
          <a:xfrm>
            <a:off x="4997450" y="1600200"/>
            <a:ext cx="4038600" cy="4525963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endParaRPr lang="ru-RU" smtClean="0"/>
          </a:p>
          <a:p>
            <a:pPr marL="0" indent="0" eaLnBrk="1" hangingPunct="1">
              <a:buFont typeface="Arial" charset="0"/>
              <a:buNone/>
            </a:pPr>
            <a:endParaRPr lang="ru-RU" smtClean="0"/>
          </a:p>
        </p:txBody>
      </p:sp>
      <p:pic>
        <p:nvPicPr>
          <p:cNvPr id="1946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2133600"/>
            <a:ext cx="3475037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3"/>
          <p:cNvSpPr>
            <a:spLocks noGrp="1"/>
          </p:cNvSpPr>
          <p:nvPr>
            <p:ph type="title"/>
          </p:nvPr>
        </p:nvSpPr>
        <p:spPr>
          <a:xfrm>
            <a:off x="468313" y="-603250"/>
            <a:ext cx="8229600" cy="2592388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FF0000"/>
                </a:solidFill>
                <a:latin typeface="Arial Black" pitchFamily="34" charset="0"/>
              </a:rPr>
              <a:t>1992 год</a:t>
            </a:r>
          </a:p>
        </p:txBody>
      </p:sp>
      <p:sp>
        <p:nvSpPr>
          <p:cNvPr id="20483" name="Содержимое 4"/>
          <p:cNvSpPr>
            <a:spLocks noGrp="1"/>
          </p:cNvSpPr>
          <p:nvPr>
            <p:ph sz="half" idx="1"/>
          </p:nvPr>
        </p:nvSpPr>
        <p:spPr>
          <a:xfrm>
            <a:off x="250825" y="1557338"/>
            <a:ext cx="4465638" cy="4535487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Союз пионерских организаций зарегистрирован Министерством юстиции РФ в 1992 году как негосударственная общественная организация, независимая от политических партий и движений.</a:t>
            </a:r>
          </a:p>
        </p:txBody>
      </p:sp>
      <p:sp>
        <p:nvSpPr>
          <p:cNvPr id="20484" name="Содержимое 5"/>
          <p:cNvSpPr>
            <a:spLocks noGrp="1"/>
          </p:cNvSpPr>
          <p:nvPr>
            <p:ph sz="half" idx="2"/>
          </p:nvPr>
        </p:nvSpPr>
        <p:spPr>
          <a:xfrm>
            <a:off x="4997450" y="1600200"/>
            <a:ext cx="4038600" cy="4525963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endParaRPr lang="ru-RU" smtClean="0"/>
          </a:p>
          <a:p>
            <a:pPr marL="0" indent="0" eaLnBrk="1" hangingPunct="1">
              <a:buFont typeface="Arial" charset="0"/>
              <a:buNone/>
            </a:pPr>
            <a:endParaRPr lang="ru-RU" smtClean="0"/>
          </a:p>
        </p:txBody>
      </p:sp>
      <p:pic>
        <p:nvPicPr>
          <p:cNvPr id="2048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8263" y="2060575"/>
            <a:ext cx="3779837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3"/>
          <p:cNvSpPr>
            <a:spLocks noGrp="1"/>
          </p:cNvSpPr>
          <p:nvPr>
            <p:ph type="title"/>
          </p:nvPr>
        </p:nvSpPr>
        <p:spPr>
          <a:xfrm>
            <a:off x="468313" y="-603250"/>
            <a:ext cx="8229600" cy="2592388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FF0000"/>
                </a:solidFill>
                <a:latin typeface="Arial Black" pitchFamily="34" charset="0"/>
              </a:rPr>
              <a:t>Интернет-ресурсы</a:t>
            </a:r>
          </a:p>
        </p:txBody>
      </p:sp>
      <p:sp>
        <p:nvSpPr>
          <p:cNvPr id="3075" name="Содержимое 4"/>
          <p:cNvSpPr>
            <a:spLocks noGrp="1"/>
          </p:cNvSpPr>
          <p:nvPr>
            <p:ph sz="half" idx="1"/>
          </p:nvPr>
        </p:nvSpPr>
        <p:spPr>
          <a:xfrm>
            <a:off x="468313" y="2420938"/>
            <a:ext cx="7272337" cy="3671887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http://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images.yandex.ru</a:t>
            </a:r>
          </a:p>
          <a:p>
            <a:pPr eaLnBrk="1" hangingPunct="1"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http://ria.ru/spravka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  <a:hlinkClick r:id="rId4"/>
              </a:rPr>
              <a:t>http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4"/>
              </a:rPr>
              <a:t>://festival.1september.ru/authors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  <a:hlinkClick r:id="rId5"/>
              </a:rPr>
              <a:t>http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5"/>
              </a:rPr>
              <a:t>://www.statesymbol.ru/sovietsymbol/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buFont typeface="Arial" charset="0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1508" name="Содержимое 5"/>
          <p:cNvSpPr>
            <a:spLocks noGrp="1"/>
          </p:cNvSpPr>
          <p:nvPr>
            <p:ph sz="half" idx="2"/>
          </p:nvPr>
        </p:nvSpPr>
        <p:spPr>
          <a:xfrm>
            <a:off x="4997450" y="1600200"/>
            <a:ext cx="4038600" cy="4525963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endParaRPr lang="ru-RU" smtClean="0"/>
          </a:p>
          <a:p>
            <a:pPr marL="0" indent="0" eaLnBrk="1" hangingPunct="1">
              <a:buFont typeface="Arial" charset="0"/>
              <a:buNone/>
            </a:pP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</TotalTime>
  <Words>337</Words>
  <Application>Microsoft Office PowerPoint</Application>
  <PresentationFormat>Экран (4:3)</PresentationFormat>
  <Paragraphs>59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Arial Black</vt:lpstr>
      <vt:lpstr>Calibri</vt:lpstr>
      <vt:lpstr>Times New Roman</vt:lpstr>
      <vt:lpstr>Тема Office</vt:lpstr>
      <vt:lpstr>Всесоюзной пионерской организации – 95 лет!</vt:lpstr>
      <vt:lpstr>19 мая 1922 год</vt:lpstr>
      <vt:lpstr>21 января 1924 год</vt:lpstr>
      <vt:lpstr>Март 1926 год</vt:lpstr>
      <vt:lpstr>Конец 1930-х годов</vt:lpstr>
      <vt:lpstr>1941-1945 годы</vt:lpstr>
      <vt:lpstr>Символика пионерской организации</vt:lpstr>
      <vt:lpstr>Пионерский галстук</vt:lpstr>
      <vt:lpstr>Пионерский значок</vt:lpstr>
      <vt:lpstr>Пионерский салют</vt:lpstr>
      <vt:lpstr>Пионерский горн</vt:lpstr>
      <vt:lpstr>Барабан</vt:lpstr>
      <vt:lpstr>Пионерское знамя</vt:lpstr>
      <vt:lpstr>Девиз пионерской организации</vt:lpstr>
      <vt:lpstr>Клятва пионеров</vt:lpstr>
      <vt:lpstr>Законы пионеров</vt:lpstr>
      <vt:lpstr>Пионеры-герои</vt:lpstr>
      <vt:lpstr>Октябрь 1990 год</vt:lpstr>
      <vt:lpstr>1992 год</vt:lpstr>
      <vt:lpstr>Интернет-ресурсы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cvr</cp:lastModifiedBy>
  <cp:revision>30</cp:revision>
  <dcterms:created xsi:type="dcterms:W3CDTF">2011-07-04T19:07:43Z</dcterms:created>
  <dcterms:modified xsi:type="dcterms:W3CDTF">2017-03-16T06:30:01Z</dcterms:modified>
</cp:coreProperties>
</file>